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9" r:id="rId1"/>
  </p:sldMasterIdLst>
  <p:notesMasterIdLst>
    <p:notesMasterId r:id="rId22"/>
  </p:notesMasterIdLst>
  <p:sldIdLst>
    <p:sldId id="513" r:id="rId2"/>
    <p:sldId id="567" r:id="rId3"/>
    <p:sldId id="568" r:id="rId4"/>
    <p:sldId id="626" r:id="rId5"/>
    <p:sldId id="627" r:id="rId6"/>
    <p:sldId id="500" r:id="rId7"/>
    <p:sldId id="536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510" r:id="rId18"/>
    <p:sldId id="511" r:id="rId19"/>
    <p:sldId id="628" r:id="rId20"/>
    <p:sldId id="51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8000"/>
    <a:srgbClr val="FFFF00"/>
    <a:srgbClr val="2212F6"/>
    <a:srgbClr val="65B9BF"/>
    <a:srgbClr val="FF33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5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mika:Documents:workshops:semsearch:evaluation-2010:Agree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mika:Documents:workshops:semsearch:evaluation-2010:Agree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mika:Documents:workshops:semsearch:evaluation-2010:Evaluation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v>Judgments per judge</c:v>
          </c:tx>
          <c:dLbls>
            <c:showVal val="1"/>
          </c:dLbls>
          <c:cat>
            <c:strRef>
              <c:f>Sheet1!$G$29:$G$89</c:f>
              <c:strCache>
                <c:ptCount val="61"/>
                <c:pt idx="0">
                  <c:v>A2QXD8JQK5BVEZ</c:v>
                </c:pt>
                <c:pt idx="1">
                  <c:v>A37Z8XZQJNV93Z</c:v>
                </c:pt>
                <c:pt idx="2">
                  <c:v>ATFFJKQ1CSJRS</c:v>
                </c:pt>
                <c:pt idx="3">
                  <c:v>A2YKN3CPPB9Z5O</c:v>
                </c:pt>
                <c:pt idx="4">
                  <c:v>A2EB82V1YTIUOQ</c:v>
                </c:pt>
                <c:pt idx="5">
                  <c:v>ARQ6ILX0XRYTP</c:v>
                </c:pt>
                <c:pt idx="6">
                  <c:v>A1S5QX7B2MG2PO</c:v>
                </c:pt>
                <c:pt idx="7">
                  <c:v>AK3JMCIGU8MLU</c:v>
                </c:pt>
                <c:pt idx="8">
                  <c:v>A25H6GCMT4T6R9</c:v>
                </c:pt>
                <c:pt idx="9">
                  <c:v>A277O5OV5EQ4R1</c:v>
                </c:pt>
                <c:pt idx="10">
                  <c:v>AI9SPC59ZLYXO</c:v>
                </c:pt>
                <c:pt idx="11">
                  <c:v>A1RVPCCXZWAD61</c:v>
                </c:pt>
                <c:pt idx="12">
                  <c:v>A2FPETU5MAKSR4</c:v>
                </c:pt>
                <c:pt idx="13">
                  <c:v>A22HZN1NOYCH0Y</c:v>
                </c:pt>
                <c:pt idx="14">
                  <c:v>A3B69OWWDNZFBY</c:v>
                </c:pt>
                <c:pt idx="15">
                  <c:v>APFE0NBU7J08E</c:v>
                </c:pt>
                <c:pt idx="16">
                  <c:v>A2NI0FI4RV6VE3</c:v>
                </c:pt>
                <c:pt idx="17">
                  <c:v>A1ZH861ZAF9HSJ</c:v>
                </c:pt>
                <c:pt idx="18">
                  <c:v>A1YFF3HA9TVIOE</c:v>
                </c:pt>
                <c:pt idx="19">
                  <c:v>A2943HWBJRKXJV</c:v>
                </c:pt>
                <c:pt idx="20">
                  <c:v>A2PIZ5876TYZJI</c:v>
                </c:pt>
                <c:pt idx="21">
                  <c:v>A2Z2NVIQ4LAKKR</c:v>
                </c:pt>
                <c:pt idx="22">
                  <c:v>AZCIY1ZZ5QJMZ</c:v>
                </c:pt>
                <c:pt idx="23">
                  <c:v>A2C2YL0BU0X387</c:v>
                </c:pt>
                <c:pt idx="24">
                  <c:v>A3QU3KM3IYWHIF</c:v>
                </c:pt>
                <c:pt idx="25">
                  <c:v>A3KVU2C809DOK5</c:v>
                </c:pt>
                <c:pt idx="26">
                  <c:v>A12JZR4MW0PBO2</c:v>
                </c:pt>
                <c:pt idx="27">
                  <c:v>A2N4X4HK9U3L6G</c:v>
                </c:pt>
                <c:pt idx="28">
                  <c:v>A171JY5QWKQR8X</c:v>
                </c:pt>
                <c:pt idx="29">
                  <c:v>A3ANDCTF0W1PQD</c:v>
                </c:pt>
                <c:pt idx="30">
                  <c:v>A1MGYBAFMJ98R3</c:v>
                </c:pt>
                <c:pt idx="31">
                  <c:v>A2PGU4PI093B1Q</c:v>
                </c:pt>
                <c:pt idx="32">
                  <c:v>A36Y503MT333BI</c:v>
                </c:pt>
                <c:pt idx="33">
                  <c:v>A1E1ZZ3IJOP24</c:v>
                </c:pt>
                <c:pt idx="34">
                  <c:v>A118BQBBYH32X4</c:v>
                </c:pt>
                <c:pt idx="35">
                  <c:v>A1QB2ABRTUG9WZ</c:v>
                </c:pt>
                <c:pt idx="36">
                  <c:v>A2FHMBKGCIRXKV</c:v>
                </c:pt>
                <c:pt idx="37">
                  <c:v>A26YRD7UET69EH</c:v>
                </c:pt>
                <c:pt idx="38">
                  <c:v>A4VLRHP3EILX4</c:v>
                </c:pt>
                <c:pt idx="39">
                  <c:v>A3K6WOD6YODGVF</c:v>
                </c:pt>
                <c:pt idx="40">
                  <c:v>A2WOUJSFXLK4F8</c:v>
                </c:pt>
                <c:pt idx="41">
                  <c:v>A1C6IR4KE1CY9K</c:v>
                </c:pt>
                <c:pt idx="42">
                  <c:v>A1VZGADFRHKK7T</c:v>
                </c:pt>
                <c:pt idx="43">
                  <c:v>A3MNHX3GCMASM5</c:v>
                </c:pt>
                <c:pt idx="44">
                  <c:v>A1I8LNCA4EFUBD</c:v>
                </c:pt>
                <c:pt idx="45">
                  <c:v>A22CRWMZUX7FFR</c:v>
                </c:pt>
                <c:pt idx="46">
                  <c:v>A1QKU9MCGCVL35</c:v>
                </c:pt>
                <c:pt idx="47">
                  <c:v>A2E6QLLJKLWFU4</c:v>
                </c:pt>
                <c:pt idx="48">
                  <c:v>A1J8TVICSRC70W</c:v>
                </c:pt>
                <c:pt idx="49">
                  <c:v>A3IJQPRZ32ST4T</c:v>
                </c:pt>
                <c:pt idx="50">
                  <c:v>A283NW6KTHH7DH</c:v>
                </c:pt>
                <c:pt idx="51">
                  <c:v>A3FWTYZX45TS4M</c:v>
                </c:pt>
                <c:pt idx="52">
                  <c:v>A2PHQZ724QJMJ5</c:v>
                </c:pt>
                <c:pt idx="53">
                  <c:v>A1R1VSAEX096II</c:v>
                </c:pt>
                <c:pt idx="54">
                  <c:v>ARQNHVDMAVYO9</c:v>
                </c:pt>
                <c:pt idx="55">
                  <c:v>A30NP6RIEW9CG4</c:v>
                </c:pt>
                <c:pt idx="56">
                  <c:v>A3MPG7NMNMO0XW</c:v>
                </c:pt>
                <c:pt idx="57">
                  <c:v>A3JSPYN8HEUVY1</c:v>
                </c:pt>
                <c:pt idx="58">
                  <c:v>A25ZA4IBIEZGNC</c:v>
                </c:pt>
                <c:pt idx="59">
                  <c:v>ARDQEKAZ3F3D6</c:v>
                </c:pt>
                <c:pt idx="60">
                  <c:v>A3MTA1M6SS2ZEX</c:v>
                </c:pt>
              </c:strCache>
            </c:strRef>
          </c:cat>
          <c:val>
            <c:numRef>
              <c:f>Sheet1!$H$29:$H$89</c:f>
              <c:numCache>
                <c:formatCode>General</c:formatCode>
                <c:ptCount val="61"/>
                <c:pt idx="0">
                  <c:v>273</c:v>
                </c:pt>
                <c:pt idx="1">
                  <c:v>186</c:v>
                </c:pt>
                <c:pt idx="2">
                  <c:v>130</c:v>
                </c:pt>
                <c:pt idx="3">
                  <c:v>124</c:v>
                </c:pt>
                <c:pt idx="4">
                  <c:v>113</c:v>
                </c:pt>
                <c:pt idx="5">
                  <c:v>102</c:v>
                </c:pt>
                <c:pt idx="6">
                  <c:v>90</c:v>
                </c:pt>
                <c:pt idx="7">
                  <c:v>85</c:v>
                </c:pt>
                <c:pt idx="8">
                  <c:v>73</c:v>
                </c:pt>
                <c:pt idx="9">
                  <c:v>69</c:v>
                </c:pt>
                <c:pt idx="10">
                  <c:v>54</c:v>
                </c:pt>
                <c:pt idx="11">
                  <c:v>52</c:v>
                </c:pt>
                <c:pt idx="12">
                  <c:v>49</c:v>
                </c:pt>
                <c:pt idx="13">
                  <c:v>43</c:v>
                </c:pt>
                <c:pt idx="14">
                  <c:v>33</c:v>
                </c:pt>
                <c:pt idx="15">
                  <c:v>32</c:v>
                </c:pt>
                <c:pt idx="16">
                  <c:v>24</c:v>
                </c:pt>
                <c:pt idx="17">
                  <c:v>21</c:v>
                </c:pt>
                <c:pt idx="18">
                  <c:v>21</c:v>
                </c:pt>
                <c:pt idx="19">
                  <c:v>15</c:v>
                </c:pt>
                <c:pt idx="20">
                  <c:v>13</c:v>
                </c:pt>
                <c:pt idx="21">
                  <c:v>13</c:v>
                </c:pt>
                <c:pt idx="22">
                  <c:v>11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9</c:v>
                </c:pt>
                <c:pt idx="29">
                  <c:v>5</c:v>
                </c:pt>
                <c:pt idx="30">
                  <c:v>5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</c:numCache>
            </c:numRef>
          </c:val>
        </c:ser>
        <c:axId val="73942912"/>
        <c:axId val="73944448"/>
      </c:barChart>
      <c:catAx>
        <c:axId val="73942912"/>
        <c:scaling>
          <c:orientation val="minMax"/>
        </c:scaling>
        <c:axPos val="b"/>
        <c:tickLblPos val="nextTo"/>
        <c:crossAx val="73944448"/>
        <c:crosses val="autoZero"/>
        <c:auto val="1"/>
        <c:lblAlgn val="ctr"/>
        <c:lblOffset val="100"/>
      </c:catAx>
      <c:valAx>
        <c:axId val="73944448"/>
        <c:scaling>
          <c:orientation val="minMax"/>
        </c:scaling>
        <c:axPos val="l"/>
        <c:majorGridlines/>
        <c:numFmt formatCode="General" sourceLinked="1"/>
        <c:tickLblPos val="nextTo"/>
        <c:crossAx val="7394291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v>Distribution of Kappas on 3-scale</c:v>
          </c:tx>
          <c:marker>
            <c:symbol val="none"/>
          </c:marker>
          <c:cat>
            <c:numRef>
              <c:f>Sheet1!$C$2:$C$52</c:f>
              <c:numCache>
                <c:formatCode>General</c:formatCode>
                <c:ptCount val="51"/>
                <c:pt idx="0">
                  <c:v>-1</c:v>
                </c:pt>
                <c:pt idx="1">
                  <c:v>-0.96000000000000019</c:v>
                </c:pt>
                <c:pt idx="2">
                  <c:v>-0.92</c:v>
                </c:pt>
                <c:pt idx="3">
                  <c:v>-0.88</c:v>
                </c:pt>
                <c:pt idx="4">
                  <c:v>-0.84000000000000019</c:v>
                </c:pt>
                <c:pt idx="5">
                  <c:v>-0.8</c:v>
                </c:pt>
                <c:pt idx="6">
                  <c:v>-0.76000000000000023</c:v>
                </c:pt>
                <c:pt idx="7">
                  <c:v>-0.7200000000000002</c:v>
                </c:pt>
                <c:pt idx="8">
                  <c:v>-0.68</c:v>
                </c:pt>
                <c:pt idx="9">
                  <c:v>-0.64000000000000024</c:v>
                </c:pt>
                <c:pt idx="10">
                  <c:v>-0.6000000000000002</c:v>
                </c:pt>
                <c:pt idx="11">
                  <c:v>-0.56000000000000005</c:v>
                </c:pt>
                <c:pt idx="12">
                  <c:v>-0.52</c:v>
                </c:pt>
                <c:pt idx="13">
                  <c:v>-0.48000000000000009</c:v>
                </c:pt>
                <c:pt idx="14">
                  <c:v>-0.44</c:v>
                </c:pt>
                <c:pt idx="15">
                  <c:v>-0.4</c:v>
                </c:pt>
                <c:pt idx="16">
                  <c:v>-0.3600000000000001</c:v>
                </c:pt>
                <c:pt idx="17">
                  <c:v>-0.32000000000000012</c:v>
                </c:pt>
                <c:pt idx="18">
                  <c:v>-0.28000000000000008</c:v>
                </c:pt>
                <c:pt idx="19">
                  <c:v>-0.24000000000000005</c:v>
                </c:pt>
                <c:pt idx="20">
                  <c:v>-0.2</c:v>
                </c:pt>
                <c:pt idx="21">
                  <c:v>-0.16</c:v>
                </c:pt>
                <c:pt idx="22">
                  <c:v>-0.12000000000000002</c:v>
                </c:pt>
                <c:pt idx="23">
                  <c:v>-8.0000000000000029E-2</c:v>
                </c:pt>
                <c:pt idx="24">
                  <c:v>-4.0000000000000015E-2</c:v>
                </c:pt>
                <c:pt idx="25">
                  <c:v>0</c:v>
                </c:pt>
                <c:pt idx="26">
                  <c:v>4.0000000000000015E-2</c:v>
                </c:pt>
                <c:pt idx="27">
                  <c:v>8.0000000000000127E-2</c:v>
                </c:pt>
                <c:pt idx="28">
                  <c:v>0.12000000000000002</c:v>
                </c:pt>
                <c:pt idx="29">
                  <c:v>0.16</c:v>
                </c:pt>
                <c:pt idx="30">
                  <c:v>0.2</c:v>
                </c:pt>
                <c:pt idx="31">
                  <c:v>0.24000000000000005</c:v>
                </c:pt>
                <c:pt idx="32">
                  <c:v>0.28000000000000008</c:v>
                </c:pt>
                <c:pt idx="33">
                  <c:v>0.32000000000000012</c:v>
                </c:pt>
                <c:pt idx="34">
                  <c:v>0.3600000000000001</c:v>
                </c:pt>
                <c:pt idx="35">
                  <c:v>0.4</c:v>
                </c:pt>
                <c:pt idx="36">
                  <c:v>0.44</c:v>
                </c:pt>
                <c:pt idx="37">
                  <c:v>0.48000000000000009</c:v>
                </c:pt>
                <c:pt idx="38">
                  <c:v>0.52</c:v>
                </c:pt>
                <c:pt idx="39">
                  <c:v>0.56000000000000005</c:v>
                </c:pt>
                <c:pt idx="40">
                  <c:v>0.6000000000000002</c:v>
                </c:pt>
                <c:pt idx="41">
                  <c:v>0.64000000000000024</c:v>
                </c:pt>
                <c:pt idx="42">
                  <c:v>0.68</c:v>
                </c:pt>
                <c:pt idx="43">
                  <c:v>0.7200000000000002</c:v>
                </c:pt>
                <c:pt idx="44">
                  <c:v>0.76000000000000023</c:v>
                </c:pt>
                <c:pt idx="45">
                  <c:v>0.8</c:v>
                </c:pt>
                <c:pt idx="46">
                  <c:v>0.84000000000000019</c:v>
                </c:pt>
                <c:pt idx="47">
                  <c:v>0.88</c:v>
                </c:pt>
                <c:pt idx="48">
                  <c:v>0.92</c:v>
                </c:pt>
                <c:pt idx="49">
                  <c:v>0.96000000000000019</c:v>
                </c:pt>
              </c:numCache>
            </c:num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2</c:v>
                </c:pt>
                <c:pt idx="24">
                  <c:v>3</c:v>
                </c:pt>
                <c:pt idx="25">
                  <c:v>6</c:v>
                </c:pt>
                <c:pt idx="26">
                  <c:v>7</c:v>
                </c:pt>
                <c:pt idx="27">
                  <c:v>11</c:v>
                </c:pt>
                <c:pt idx="28">
                  <c:v>13</c:v>
                </c:pt>
                <c:pt idx="29">
                  <c:v>26</c:v>
                </c:pt>
                <c:pt idx="30">
                  <c:v>32</c:v>
                </c:pt>
                <c:pt idx="31">
                  <c:v>38</c:v>
                </c:pt>
                <c:pt idx="32">
                  <c:v>38</c:v>
                </c:pt>
                <c:pt idx="33">
                  <c:v>57</c:v>
                </c:pt>
                <c:pt idx="34">
                  <c:v>50</c:v>
                </c:pt>
                <c:pt idx="35">
                  <c:v>57</c:v>
                </c:pt>
                <c:pt idx="36">
                  <c:v>49</c:v>
                </c:pt>
                <c:pt idx="37">
                  <c:v>50</c:v>
                </c:pt>
                <c:pt idx="38">
                  <c:v>26</c:v>
                </c:pt>
                <c:pt idx="39">
                  <c:v>39</c:v>
                </c:pt>
                <c:pt idx="40">
                  <c:v>22</c:v>
                </c:pt>
                <c:pt idx="41">
                  <c:v>18</c:v>
                </c:pt>
                <c:pt idx="42">
                  <c:v>9</c:v>
                </c:pt>
                <c:pt idx="43">
                  <c:v>6</c:v>
                </c:pt>
                <c:pt idx="44">
                  <c:v>10</c:v>
                </c:pt>
                <c:pt idx="45">
                  <c:v>1</c:v>
                </c:pt>
                <c:pt idx="46">
                  <c:v>1</c:v>
                </c:pt>
                <c:pt idx="47">
                  <c:v>4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</c:ser>
        <c:ser>
          <c:idx val="1"/>
          <c:order val="1"/>
          <c:tx>
            <c:v>Distribution of Kappas on binary scale</c:v>
          </c:tx>
          <c:marker>
            <c:symbol val="none"/>
          </c:marker>
          <c:val>
            <c:numRef>
              <c:f>Sheet1!$E$2:$E$52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3</c:v>
                </c:pt>
                <c:pt idx="25">
                  <c:v>9</c:v>
                </c:pt>
                <c:pt idx="26">
                  <c:v>6</c:v>
                </c:pt>
                <c:pt idx="27">
                  <c:v>1</c:v>
                </c:pt>
                <c:pt idx="28">
                  <c:v>20</c:v>
                </c:pt>
                <c:pt idx="29">
                  <c:v>12</c:v>
                </c:pt>
                <c:pt idx="30">
                  <c:v>10</c:v>
                </c:pt>
                <c:pt idx="31">
                  <c:v>30</c:v>
                </c:pt>
                <c:pt idx="32">
                  <c:v>26</c:v>
                </c:pt>
                <c:pt idx="33">
                  <c:v>42</c:v>
                </c:pt>
                <c:pt idx="34">
                  <c:v>59</c:v>
                </c:pt>
                <c:pt idx="35">
                  <c:v>24</c:v>
                </c:pt>
                <c:pt idx="36">
                  <c:v>36</c:v>
                </c:pt>
                <c:pt idx="37">
                  <c:v>52</c:v>
                </c:pt>
                <c:pt idx="38">
                  <c:v>32</c:v>
                </c:pt>
                <c:pt idx="39">
                  <c:v>58</c:v>
                </c:pt>
                <c:pt idx="40">
                  <c:v>14</c:v>
                </c:pt>
                <c:pt idx="41">
                  <c:v>33</c:v>
                </c:pt>
                <c:pt idx="42">
                  <c:v>37</c:v>
                </c:pt>
                <c:pt idx="43">
                  <c:v>12</c:v>
                </c:pt>
                <c:pt idx="44">
                  <c:v>17</c:v>
                </c:pt>
                <c:pt idx="45">
                  <c:v>17</c:v>
                </c:pt>
                <c:pt idx="46">
                  <c:v>6</c:v>
                </c:pt>
                <c:pt idx="47">
                  <c:v>6</c:v>
                </c:pt>
                <c:pt idx="48">
                  <c:v>5</c:v>
                </c:pt>
                <c:pt idx="49">
                  <c:v>0</c:v>
                </c:pt>
                <c:pt idx="50">
                  <c:v>7</c:v>
                </c:pt>
              </c:numCache>
            </c:numRef>
          </c:val>
        </c:ser>
        <c:marker val="1"/>
        <c:axId val="46879104"/>
        <c:axId val="46880640"/>
      </c:lineChart>
      <c:catAx>
        <c:axId val="46879104"/>
        <c:scaling>
          <c:orientation val="minMax"/>
        </c:scaling>
        <c:axPos val="b"/>
        <c:numFmt formatCode="General" sourceLinked="1"/>
        <c:tickLblPos val="nextTo"/>
        <c:crossAx val="46880640"/>
        <c:crosses val="autoZero"/>
        <c:auto val="1"/>
        <c:lblAlgn val="ctr"/>
        <c:lblOffset val="100"/>
      </c:catAx>
      <c:valAx>
        <c:axId val="46880640"/>
        <c:scaling>
          <c:orientation val="minMax"/>
        </c:scaling>
        <c:axPos val="l"/>
        <c:majorGridlines/>
        <c:numFmt formatCode="General" sourceLinked="1"/>
        <c:tickLblPos val="nextTo"/>
        <c:crossAx val="468791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P@10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sub30-RES.3</c:v>
                </c:pt>
                <c:pt idx="1">
                  <c:v>sub31-run3</c:v>
                </c:pt>
                <c:pt idx="2">
                  <c:v>sub30-RES.2</c:v>
                </c:pt>
                <c:pt idx="3">
                  <c:v>sub31-run2</c:v>
                </c:pt>
                <c:pt idx="4">
                  <c:v>sub30-RES.1</c:v>
                </c:pt>
                <c:pt idx="5">
                  <c:v>sub28-Okapi</c:v>
                </c:pt>
                <c:pt idx="6">
                  <c:v>sub28-AX</c:v>
                </c:pt>
                <c:pt idx="7">
                  <c:v>sub31-run1</c:v>
                </c:pt>
                <c:pt idx="8">
                  <c:v>sub27-dpr</c:v>
                </c:pt>
                <c:pt idx="9">
                  <c:v>sub27-dlc</c:v>
                </c:pt>
                <c:pt idx="10">
                  <c:v>sub28-Dir</c:v>
                </c:pt>
                <c:pt idx="11">
                  <c:v>sub27-gpr</c:v>
                </c:pt>
                <c:pt idx="12">
                  <c:v>sub29</c:v>
                </c:pt>
                <c:pt idx="13">
                  <c:v>sub32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0.49240000000000012</c:v>
                </c:pt>
                <c:pt idx="1">
                  <c:v>0.48260000000000008</c:v>
                </c:pt>
                <c:pt idx="2">
                  <c:v>0.41850000000000009</c:v>
                </c:pt>
                <c:pt idx="3">
                  <c:v>0.42390000000000011</c:v>
                </c:pt>
                <c:pt idx="4">
                  <c:v>0.41630000000000011</c:v>
                </c:pt>
                <c:pt idx="5">
                  <c:v>0.42280000000000012</c:v>
                </c:pt>
                <c:pt idx="6">
                  <c:v>0.43590000000000012</c:v>
                </c:pt>
                <c:pt idx="7">
                  <c:v>0.37170000000000009</c:v>
                </c:pt>
                <c:pt idx="8">
                  <c:v>0.38910000000000011</c:v>
                </c:pt>
                <c:pt idx="9">
                  <c:v>0.38910000000000011</c:v>
                </c:pt>
                <c:pt idx="10">
                  <c:v>0.36520000000000002</c:v>
                </c:pt>
                <c:pt idx="11">
                  <c:v>0.37930000000000014</c:v>
                </c:pt>
                <c:pt idx="12">
                  <c:v>0.28480000000000011</c:v>
                </c:pt>
                <c:pt idx="13">
                  <c:v>0.2641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sub30-RES.3</c:v>
                </c:pt>
                <c:pt idx="1">
                  <c:v>sub31-run3</c:v>
                </c:pt>
                <c:pt idx="2">
                  <c:v>sub30-RES.2</c:v>
                </c:pt>
                <c:pt idx="3">
                  <c:v>sub31-run2</c:v>
                </c:pt>
                <c:pt idx="4">
                  <c:v>sub30-RES.1</c:v>
                </c:pt>
                <c:pt idx="5">
                  <c:v>sub28-Okapi</c:v>
                </c:pt>
                <c:pt idx="6">
                  <c:v>sub28-AX</c:v>
                </c:pt>
                <c:pt idx="7">
                  <c:v>sub31-run1</c:v>
                </c:pt>
                <c:pt idx="8">
                  <c:v>sub27-dpr</c:v>
                </c:pt>
                <c:pt idx="9">
                  <c:v>sub27-dlc</c:v>
                </c:pt>
                <c:pt idx="10">
                  <c:v>sub28-Dir</c:v>
                </c:pt>
                <c:pt idx="11">
                  <c:v>sub27-gpr</c:v>
                </c:pt>
                <c:pt idx="12">
                  <c:v>sub29</c:v>
                </c:pt>
                <c:pt idx="13">
                  <c:v>sub32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0.19190000000000004</c:v>
                </c:pt>
                <c:pt idx="1">
                  <c:v>0.17690000000000006</c:v>
                </c:pt>
                <c:pt idx="2">
                  <c:v>0.15240000000000006</c:v>
                </c:pt>
                <c:pt idx="3">
                  <c:v>0.15070000000000006</c:v>
                </c:pt>
                <c:pt idx="4">
                  <c:v>0.15290000000000006</c:v>
                </c:pt>
                <c:pt idx="5">
                  <c:v>0.14120000000000005</c:v>
                </c:pt>
                <c:pt idx="6">
                  <c:v>0.14580000000000001</c:v>
                </c:pt>
                <c:pt idx="7">
                  <c:v>0.12280000000000002</c:v>
                </c:pt>
                <c:pt idx="8">
                  <c:v>0.10880000000000002</c:v>
                </c:pt>
                <c:pt idx="9">
                  <c:v>0.10880000000000002</c:v>
                </c:pt>
                <c:pt idx="10">
                  <c:v>0.1109</c:v>
                </c:pt>
                <c:pt idx="11">
                  <c:v>0.10400000000000002</c:v>
                </c:pt>
                <c:pt idx="12">
                  <c:v>8.5400000000000018E-2</c:v>
                </c:pt>
                <c:pt idx="13">
                  <c:v>5.6400000000000006E-2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NDCG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sub30-RES.3</c:v>
                </c:pt>
                <c:pt idx="1">
                  <c:v>sub31-run3</c:v>
                </c:pt>
                <c:pt idx="2">
                  <c:v>sub30-RES.2</c:v>
                </c:pt>
                <c:pt idx="3">
                  <c:v>sub31-run2</c:v>
                </c:pt>
                <c:pt idx="4">
                  <c:v>sub30-RES.1</c:v>
                </c:pt>
                <c:pt idx="5">
                  <c:v>sub28-Okapi</c:v>
                </c:pt>
                <c:pt idx="6">
                  <c:v>sub28-AX</c:v>
                </c:pt>
                <c:pt idx="7">
                  <c:v>sub31-run1</c:v>
                </c:pt>
                <c:pt idx="8">
                  <c:v>sub27-dpr</c:v>
                </c:pt>
                <c:pt idx="9">
                  <c:v>sub27-dlc</c:v>
                </c:pt>
                <c:pt idx="10">
                  <c:v>sub28-Dir</c:v>
                </c:pt>
                <c:pt idx="11">
                  <c:v>sub27-gpr</c:v>
                </c:pt>
                <c:pt idx="12">
                  <c:v>sub29</c:v>
                </c:pt>
                <c:pt idx="13">
                  <c:v>sub32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0.31370000000000009</c:v>
                </c:pt>
                <c:pt idx="1">
                  <c:v>0.30730000000000013</c:v>
                </c:pt>
                <c:pt idx="2">
                  <c:v>0.2697</c:v>
                </c:pt>
                <c:pt idx="3">
                  <c:v>0.26950000000000002</c:v>
                </c:pt>
                <c:pt idx="4">
                  <c:v>0.26890000000000008</c:v>
                </c:pt>
                <c:pt idx="5">
                  <c:v>0.2591</c:v>
                </c:pt>
                <c:pt idx="6">
                  <c:v>0.25490000000000002</c:v>
                </c:pt>
                <c:pt idx="7">
                  <c:v>0.22720000000000001</c:v>
                </c:pt>
                <c:pt idx="8">
                  <c:v>0.21720000000000006</c:v>
                </c:pt>
                <c:pt idx="9">
                  <c:v>0.21710000000000004</c:v>
                </c:pt>
                <c:pt idx="10">
                  <c:v>0.21400000000000005</c:v>
                </c:pt>
                <c:pt idx="11">
                  <c:v>0.21060000000000001</c:v>
                </c:pt>
                <c:pt idx="12">
                  <c:v>0.18610000000000004</c:v>
                </c:pt>
                <c:pt idx="13">
                  <c:v>0.11810000000000002</c:v>
                </c:pt>
              </c:numCache>
            </c:numRef>
          </c:val>
        </c:ser>
        <c:axId val="46911872"/>
        <c:axId val="46913408"/>
      </c:barChart>
      <c:catAx>
        <c:axId val="4691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913408"/>
        <c:crosses val="autoZero"/>
        <c:auto val="1"/>
        <c:lblAlgn val="ctr"/>
        <c:lblOffset val="100"/>
      </c:catAx>
      <c:valAx>
        <c:axId val="46913408"/>
        <c:scaling>
          <c:orientation val="minMax"/>
        </c:scaling>
        <c:axPos val="l"/>
        <c:majorGridlines/>
        <c:numFmt formatCode="General" sourceLinked="1"/>
        <c:tickLblPos val="nextTo"/>
        <c:crossAx val="469118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4ED6D808-2688-DF40-942D-02F40998E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C9DDD-901F-E941-9BA3-38645B9175CC}" type="slidenum"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1</a:t>
            </a:fld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072A-4A90-BD4B-9864-F8E02E23B178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D13E-A32B-BD46-AF9B-5CBBF44A8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m.aifb.kit.edu/ws/semsearch10/Files/finalqueries" TargetMode="External"/><Relationship Id="rId2" Type="http://schemas.openxmlformats.org/officeDocument/2006/relationships/hyperlink" Target="http://webscope.sandbox.yahoo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m.aifb.uni-karlsruhe.de/ws/dataset_semsearch2010/000-CONT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3505200"/>
            <a:ext cx="4495800" cy="1143000"/>
          </a:xfrm>
          <a:noFill/>
          <a:ln w="9525"/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ea typeface="ＭＳ Ｐゴシック" pitchFamily="-65" charset="-128"/>
                <a:cs typeface="ＭＳ Ｐゴシック" pitchFamily="-65" charset="-128"/>
              </a:rPr>
              <a:t>Evaluation of Semantic Search</a:t>
            </a:r>
            <a:endParaRPr lang="en-US" sz="200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066800" y="48006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endParaRPr lang="en-US" sz="1600"/>
          </a:p>
          <a:p>
            <a:pPr algn="r">
              <a:spcBef>
                <a:spcPct val="50000"/>
              </a:spcBef>
            </a:pPr>
            <a:endParaRPr lang="en-US" sz="1600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066800" y="3276600"/>
            <a:ext cx="7848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endParaRPr lang="en-US" sz="1600"/>
          </a:p>
          <a:p>
            <a:pPr algn="r">
              <a:spcBef>
                <a:spcPct val="50000"/>
              </a:spcBef>
            </a:pPr>
            <a:endParaRPr lang="en-US" sz="1600"/>
          </a:p>
          <a:p>
            <a:pPr algn="r"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I.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Submissions via </a:t>
            </a:r>
            <a:r>
              <a:rPr lang="en-US" sz="2400" dirty="0" err="1" smtClean="0"/>
              <a:t>EasyChair</a:t>
            </a:r>
            <a:endParaRPr lang="en-US" sz="2400" dirty="0" smtClean="0"/>
          </a:p>
          <a:p>
            <a:pPr lvl="1"/>
            <a:r>
              <a:rPr lang="en-US" sz="2000" dirty="0" smtClean="0"/>
              <a:t>6 submissions, 14 runs</a:t>
            </a:r>
          </a:p>
          <a:p>
            <a:pPr lvl="1"/>
            <a:r>
              <a:rPr lang="en-US" sz="2000" dirty="0" smtClean="0"/>
              <a:t>DERI, Delaware, KIT, UMass, L3S, Yahoo BCN</a:t>
            </a:r>
          </a:p>
          <a:p>
            <a:r>
              <a:rPr lang="en-US" sz="2400" dirty="0" smtClean="0"/>
              <a:t>Pooling of results</a:t>
            </a:r>
          </a:p>
          <a:p>
            <a:pPr lvl="1"/>
            <a:r>
              <a:rPr lang="en-US" sz="2000" dirty="0" smtClean="0"/>
              <a:t>Only top 10 results are evaluated</a:t>
            </a:r>
          </a:p>
          <a:p>
            <a:pPr lvl="1"/>
            <a:r>
              <a:rPr lang="en-US" sz="2000" dirty="0" smtClean="0"/>
              <a:t>6158 unique </a:t>
            </a:r>
            <a:r>
              <a:rPr lang="en-US" sz="2000" dirty="0" err="1" smtClean="0"/>
              <a:t>queryID</a:t>
            </a:r>
            <a:r>
              <a:rPr lang="en-US" sz="2000" dirty="0" smtClean="0"/>
              <a:t> - URI pairs (12,880 potential)</a:t>
            </a:r>
          </a:p>
          <a:p>
            <a:pPr lvl="1"/>
            <a:r>
              <a:rPr lang="en-US" sz="2000" dirty="0" smtClean="0"/>
              <a:t>Problem: some submissions contained duplicate results</a:t>
            </a:r>
          </a:p>
          <a:p>
            <a:r>
              <a:rPr lang="en-US" sz="2400" dirty="0" smtClean="0"/>
              <a:t>Collecting triples for each result</a:t>
            </a:r>
          </a:p>
          <a:p>
            <a:pPr lvl="1"/>
            <a:r>
              <a:rPr lang="en-US" sz="2000" dirty="0" smtClean="0"/>
              <a:t>All triples where the retrieved URI is the subject</a:t>
            </a:r>
          </a:p>
          <a:p>
            <a:pPr lvl="1"/>
            <a:r>
              <a:rPr lang="en-US" sz="2000" dirty="0" smtClean="0"/>
              <a:t>Two methods: online index using MG4J and offline merging using </a:t>
            </a:r>
            <a:r>
              <a:rPr lang="en-US" sz="2000" dirty="0" err="1" smtClean="0"/>
              <a:t>Hadoop</a:t>
            </a:r>
            <a:endParaRPr lang="en-US" sz="2000" dirty="0" smtClean="0"/>
          </a:p>
          <a:p>
            <a:r>
              <a:rPr lang="en-US" sz="2400" dirty="0" smtClean="0"/>
              <a:t>Rendering result display</a:t>
            </a:r>
          </a:p>
          <a:p>
            <a:pPr lvl="1"/>
            <a:r>
              <a:rPr lang="en-US" sz="2000" dirty="0" smtClean="0"/>
              <a:t>Problem: some of the retrieved </a:t>
            </a:r>
            <a:r>
              <a:rPr lang="en-US" sz="2000" dirty="0" err="1" smtClean="0"/>
              <a:t>URIs</a:t>
            </a:r>
            <a:r>
              <a:rPr lang="en-US" sz="2000" dirty="0" smtClean="0"/>
              <a:t> are only appear as object</a:t>
            </a:r>
          </a:p>
          <a:p>
            <a:pPr lvl="1"/>
            <a:r>
              <a:rPr lang="en-US" sz="2000" dirty="0" smtClean="0"/>
              <a:t>5786 query-URI pairs evaluated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Result display</a:t>
            </a:r>
          </a:p>
        </p:txBody>
      </p:sp>
      <p:pic>
        <p:nvPicPr>
          <p:cNvPr id="128003" name="Content Placeholder 3" descr="turk_eval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22" r="2722"/>
          <a:stretch>
            <a:fillRect/>
          </a:stretch>
        </p:blipFill>
        <p:spPr>
          <a:xfrm>
            <a:off x="-381000" y="1368116"/>
            <a:ext cx="9144000" cy="54898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Process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Mechanical Turk</a:t>
            </a:r>
          </a:p>
          <a:p>
            <a:pPr lvl="1">
              <a:defRPr/>
            </a:pPr>
            <a:r>
              <a:rPr lang="en-US" dirty="0" smtClean="0"/>
              <a:t>Query-result pairs packaged into batches of 12</a:t>
            </a:r>
          </a:p>
          <a:p>
            <a:pPr lvl="2">
              <a:defRPr/>
            </a:pPr>
            <a:r>
              <a:rPr lang="en-US" dirty="0" smtClean="0"/>
              <a:t>10 real results</a:t>
            </a:r>
          </a:p>
          <a:p>
            <a:pPr lvl="2">
              <a:defRPr/>
            </a:pPr>
            <a:r>
              <a:rPr lang="en-US" dirty="0" smtClean="0"/>
              <a:t>2 “fake” results: a gold-win and a gold-loose result</a:t>
            </a:r>
          </a:p>
          <a:p>
            <a:pPr lvl="1">
              <a:defRPr/>
            </a:pPr>
            <a:r>
              <a:rPr lang="en-US" dirty="0" smtClean="0"/>
              <a:t>Each batch (HIT) judged by three judges </a:t>
            </a:r>
          </a:p>
          <a:p>
            <a:pPr lvl="1">
              <a:defRPr/>
            </a:pPr>
            <a:r>
              <a:rPr lang="en-US" dirty="0" smtClean="0"/>
              <a:t>2 minutes time allotted and $0.2 per HIT</a:t>
            </a:r>
          </a:p>
          <a:p>
            <a:pPr lvl="2">
              <a:defRPr/>
            </a:pPr>
            <a:r>
              <a:rPr lang="en-US" dirty="0" smtClean="0"/>
              <a:t>On average, </a:t>
            </a:r>
            <a:r>
              <a:rPr lang="en-US" dirty="0" err="1" smtClean="0"/>
              <a:t>Turkers</a:t>
            </a:r>
            <a:r>
              <a:rPr lang="en-US" dirty="0" smtClean="0"/>
              <a:t> were done in 1 minute</a:t>
            </a:r>
          </a:p>
          <a:p>
            <a:pPr lvl="2">
              <a:defRPr/>
            </a:pPr>
            <a:r>
              <a:rPr lang="en-US" dirty="0" smtClean="0"/>
              <a:t>Two complaints that the time was too short</a:t>
            </a:r>
          </a:p>
          <a:p>
            <a:pPr lvl="2">
              <a:defRPr/>
            </a:pPr>
            <a:r>
              <a:rPr lang="en-US" dirty="0" smtClean="0"/>
              <a:t>$6-$12 an hour</a:t>
            </a:r>
          </a:p>
          <a:p>
            <a:pPr lvl="1">
              <a:defRPr/>
            </a:pPr>
            <a:r>
              <a:rPr lang="en-US" dirty="0" smtClean="0"/>
              <a:t>Execution monitored by Henry</a:t>
            </a:r>
          </a:p>
          <a:p>
            <a:pPr lvl="2">
              <a:defRPr/>
            </a:pPr>
            <a:r>
              <a:rPr lang="en-US" dirty="0" smtClean="0"/>
              <a:t>Avg. and std. dev on gold-win and gold-loose results</a:t>
            </a:r>
          </a:p>
          <a:p>
            <a:pPr lvl="2">
              <a:defRPr/>
            </a:pPr>
            <a:r>
              <a:rPr lang="en-US" dirty="0" smtClean="0"/>
              <a:t>Time to complete</a:t>
            </a:r>
          </a:p>
          <a:p>
            <a:pPr lvl="1">
              <a:defRPr/>
            </a:pPr>
            <a:r>
              <a:rPr lang="en-US" dirty="0" smtClean="0"/>
              <a:t>64 Turks in total, 4 bad apples</a:t>
            </a:r>
          </a:p>
          <a:p>
            <a:pPr lvl="2">
              <a:defRPr/>
            </a:pPr>
            <a:r>
              <a:rPr lang="en-US" dirty="0" smtClean="0"/>
              <a:t>Rejected assignments are not paid, redone</a:t>
            </a:r>
          </a:p>
          <a:p>
            <a:pPr lvl="1">
              <a:defRPr/>
            </a:pPr>
            <a:r>
              <a:rPr lang="en-US" dirty="0" smtClean="0"/>
              <a:t>Total cost of 5786 /10 * 0.2 * 3  + service charge ~ $</a:t>
            </a:r>
            <a:r>
              <a:rPr lang="en-US" b="1" dirty="0" smtClean="0"/>
              <a:t>400</a:t>
            </a:r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The Talented Mr. A2QXD8JQK5BVEZ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Agreement: Fleiss’ Kappa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1076" name="TextBox 4"/>
          <p:cNvSpPr txBox="1">
            <a:spLocks noChangeArrowheads="1"/>
          </p:cNvSpPr>
          <p:nvPr/>
        </p:nvSpPr>
        <p:spPr bwMode="auto">
          <a:xfrm>
            <a:off x="685800" y="6461125"/>
            <a:ext cx="5259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Average over all HITs: 0.44 (2-scale) and 0.36 (3-scale)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Agreement: distribution of judgments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5029200" cy="509778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Judgment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Fraction of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111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2773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39.91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222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106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1.53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333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715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10.29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133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218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3.14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1138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16.38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113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393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5.66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122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401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5.77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223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298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4.29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233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410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5.90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123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496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7.14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5638800" y="1905000"/>
            <a:ext cx="457200" cy="106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158" name="TextBox 6"/>
          <p:cNvSpPr txBox="1">
            <a:spLocks noChangeArrowheads="1"/>
          </p:cNvSpPr>
          <p:nvPr/>
        </p:nvSpPr>
        <p:spPr bwMode="auto">
          <a:xfrm>
            <a:off x="6324600" y="2254250"/>
            <a:ext cx="26336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51.73% perfect agreement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638800" y="3352800"/>
            <a:ext cx="457200" cy="2209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160" name="TextBox 8"/>
          <p:cNvSpPr txBox="1">
            <a:spLocks noChangeArrowheads="1"/>
          </p:cNvSpPr>
          <p:nvPr/>
        </p:nvSpPr>
        <p:spPr bwMode="auto">
          <a:xfrm>
            <a:off x="6324600" y="4267200"/>
            <a:ext cx="276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41.13% decided by majority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5638800" y="5943600"/>
            <a:ext cx="457200" cy="381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162" name="TextBox 10"/>
          <p:cNvSpPr txBox="1">
            <a:spLocks noChangeArrowheads="1"/>
          </p:cNvSpPr>
          <p:nvPr/>
        </p:nvSpPr>
        <p:spPr bwMode="auto">
          <a:xfrm>
            <a:off x="6381750" y="5940425"/>
            <a:ext cx="204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7.14% disagreement </a:t>
            </a:r>
          </a:p>
        </p:txBody>
      </p:sp>
      <p:sp>
        <p:nvSpPr>
          <p:cNvPr id="132163" name="TextBox 11"/>
          <p:cNvSpPr txBox="1">
            <a:spLocks noChangeArrowheads="1"/>
          </p:cNvSpPr>
          <p:nvPr/>
        </p:nvSpPr>
        <p:spPr bwMode="auto">
          <a:xfrm>
            <a:off x="685800" y="6461125"/>
            <a:ext cx="545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Legend: 1 irrelevant, 2 somewhat relevant, 3 exact match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572125"/>
        </p:xfrm>
        <a:graphic>
          <a:graphicData uri="http://schemas.openxmlformats.org/drawingml/2006/table">
            <a:tbl>
              <a:tblPr/>
              <a:tblGrid>
                <a:gridCol w="1646238"/>
                <a:gridCol w="2392362"/>
                <a:gridCol w="1397000"/>
                <a:gridCol w="1397000"/>
                <a:gridCol w="1397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Participant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Run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P@10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MAP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NDCG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Yahoo BCN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sub30-RES.3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0.4924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0.1919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0.3137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UMass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sub31-run3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0.4826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0.1769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0.3073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Yahoo BCN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sub30-RES.2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0.4185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0.1524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0.2697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UMass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sub31-run2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0.4239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0.1507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0.2695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Yahoo BCN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sub30-RES.1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0.4163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0.1529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0.2689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U of Delaware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sub28-Okapi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0.4228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0.1412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0.2591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U of Delaware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sub28-AX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0.4359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0.1458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0.2549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UMass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sub31-run1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0.3717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0.1228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0.2272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DERI Galway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sub27-dpr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0.3891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0.1088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0.2172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DERI Galway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sub27-dlc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0.3891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0.1088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0.2171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U of Delaware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sub28-Dir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0.3652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0.1109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0.2140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DERI Galway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sub27-gpr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0.3793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0.1040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0.2106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L3S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sub29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0.2848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0.0854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0.1861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KIT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sub32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0.2641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0.0564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0.1181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Results II.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Lessons learned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Computing agreement is difficult</a:t>
            </a:r>
          </a:p>
          <a:p>
            <a:pPr lvl="1"/>
            <a:r>
              <a:rPr lang="en-US" dirty="0" smtClean="0"/>
              <a:t>Each judge evaluates a different number of items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No or minimal tuning to lack of training data from previous evaluations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Result rendering is critically important</a:t>
            </a:r>
          </a:p>
          <a:p>
            <a:pPr lvl="1"/>
            <a:r>
              <a:rPr lang="en-US" dirty="0" smtClean="0"/>
              <a:t>Should have published the algorithm in advance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Semantic Web is not necessarily all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DBpedia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 dirty="0" smtClean="0"/>
              <a:t>sub30-RES.3 40.6% </a:t>
            </a:r>
            <a:r>
              <a:rPr lang="en-US" dirty="0" err="1" smtClean="0"/>
              <a:t>DBpedia</a:t>
            </a:r>
            <a:endParaRPr lang="en-US" dirty="0" smtClean="0"/>
          </a:p>
          <a:p>
            <a:pPr lvl="1"/>
            <a:r>
              <a:rPr lang="en-US" dirty="0" smtClean="0"/>
              <a:t>sub31-run3  93.8% </a:t>
            </a:r>
            <a:r>
              <a:rPr lang="en-US" dirty="0" err="1" smtClean="0"/>
              <a:t>Dbpedia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Re-evaluated the best runs from each participant to test the repeatability and reliability of Mechanical Turk</a:t>
            </a:r>
          </a:p>
          <a:p>
            <a:pPr lvl="1"/>
            <a:r>
              <a:rPr lang="en-US" dirty="0" smtClean="0"/>
              <a:t>Repeated experiment results in very similar scores for P@10, MAP, NDCG, and same rank-order</a:t>
            </a:r>
          </a:p>
          <a:p>
            <a:pPr lvl="1"/>
            <a:r>
              <a:rPr lang="en-US" dirty="0" smtClean="0"/>
              <a:t>Expert judgments and the resulting scores differ from workers, but produce same rank-order</a:t>
            </a:r>
          </a:p>
          <a:p>
            <a:pPr lvl="2"/>
            <a:r>
              <a:rPr lang="en-US" dirty="0" smtClean="0"/>
              <a:t>P@10 is impacted the most</a:t>
            </a:r>
          </a:p>
          <a:p>
            <a:pPr lvl="1"/>
            <a:r>
              <a:rPr lang="en-US" dirty="0" smtClean="0"/>
              <a:t>Increasing the number of judges beyond three does not bring substantial benefits</a:t>
            </a:r>
          </a:p>
          <a:p>
            <a:r>
              <a:rPr lang="en-US" dirty="0" smtClean="0"/>
              <a:t>Under submission to WWW2011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in Information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Cranfield</a:t>
            </a:r>
            <a:r>
              <a:rPr lang="en-US" dirty="0" smtClean="0"/>
              <a:t> experiments (1960s)</a:t>
            </a:r>
          </a:p>
          <a:p>
            <a:pPr lvl="1"/>
            <a:r>
              <a:rPr lang="en-US" dirty="0" smtClean="0"/>
              <a:t>a small test collection of documents</a:t>
            </a:r>
          </a:p>
          <a:p>
            <a:pPr lvl="1"/>
            <a:r>
              <a:rPr lang="en-US" dirty="0" smtClean="0"/>
              <a:t>a set of test queries</a:t>
            </a:r>
          </a:p>
          <a:p>
            <a:pPr lvl="1"/>
            <a:r>
              <a:rPr lang="en-US" dirty="0" smtClean="0"/>
              <a:t>a complete set of relevance judgments</a:t>
            </a:r>
          </a:p>
          <a:p>
            <a:pPr lvl="1"/>
            <a:r>
              <a:rPr lang="en-US" dirty="0" smtClean="0"/>
              <a:t>metrics to compare systems based on their output</a:t>
            </a:r>
          </a:p>
          <a:p>
            <a:r>
              <a:rPr lang="en-US" dirty="0" smtClean="0"/>
              <a:t>Focus on the system aspects</a:t>
            </a:r>
          </a:p>
          <a:p>
            <a:pPr lvl="1"/>
            <a:r>
              <a:rPr lang="en-US" dirty="0" smtClean="0"/>
              <a:t>Human factors are excluded, e.g. knowledge of judges, their understanding of the task, ability of users to formulate queries and understand the results etc.</a:t>
            </a:r>
          </a:p>
          <a:p>
            <a:r>
              <a:rPr lang="en-US" dirty="0" smtClean="0"/>
              <a:t>Measuring effectiveness, not efficiency</a:t>
            </a:r>
          </a:p>
          <a:p>
            <a:r>
              <a:rPr lang="en-US" dirty="0" smtClean="0"/>
              <a:t>Basis of TREC series of evaluations organized by NIST</a:t>
            </a:r>
          </a:p>
          <a:p>
            <a:pPr lvl="1"/>
            <a:r>
              <a:rPr lang="en-US" dirty="0" smtClean="0"/>
              <a:t>Variety of tasks, query sets, collections, evaluation guidelines</a:t>
            </a:r>
          </a:p>
          <a:p>
            <a:pPr lvl="1"/>
            <a:r>
              <a:rPr lang="en-US" dirty="0" smtClean="0"/>
              <a:t>Pooling approached was developed to scale up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Improve the process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Simplify our process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Cut out the human as much as possible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Web site for evaluation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Datasets, queries, submissions, assessments, tools &amp; results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Continuous submission or campaigns?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Other types of evaluations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More complex queries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Task based evaluation… see ongoing effort by the European SEALS project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Full page relevance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Performance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Precision: fraction of relevant documents within those retrieved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Recall: fraction of relevant  documents that are retrieved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5638800"/>
            <a:ext cx="6159500" cy="59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971800"/>
            <a:ext cx="6527800" cy="596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3581400"/>
            <a:ext cx="2133600" cy="558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6299200"/>
            <a:ext cx="1841500" cy="55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Average Precision</a:t>
            </a:r>
          </a:p>
          <a:p>
            <a:pPr lvl="1"/>
            <a:r>
              <a:rPr lang="en-US" dirty="0" smtClean="0"/>
              <a:t>N documents</a:t>
            </a:r>
          </a:p>
          <a:p>
            <a:pPr lvl="1"/>
            <a:r>
              <a:rPr lang="en-US" dirty="0" err="1" smtClean="0"/>
              <a:t>rel(r</a:t>
            </a:r>
            <a:r>
              <a:rPr lang="en-US" dirty="0" smtClean="0"/>
              <a:t>) is true if document at position </a:t>
            </a:r>
            <a:r>
              <a:rPr lang="en-US" dirty="0" err="1" smtClean="0"/>
              <a:t>r</a:t>
            </a:r>
            <a:r>
              <a:rPr lang="en-US" dirty="0" smtClean="0"/>
              <a:t> is relevant</a:t>
            </a:r>
          </a:p>
          <a:p>
            <a:pPr lvl="1"/>
            <a:r>
              <a:rPr lang="en-US" dirty="0" err="1" smtClean="0"/>
              <a:t>P(r</a:t>
            </a:r>
            <a:r>
              <a:rPr lang="en-US" dirty="0" smtClean="0"/>
              <a:t>) is precision at position </a:t>
            </a:r>
            <a:r>
              <a:rPr lang="en-US" dirty="0" err="1" smtClean="0"/>
              <a:t>r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962400"/>
            <a:ext cx="4229100" cy="59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5105400"/>
            <a:ext cx="61468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Discounted Cumulative Gain (DCG)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Normalized DCG (</a:t>
            </a:r>
            <a:r>
              <a:rPr lang="en-US" dirty="0" err="1" smtClean="0"/>
              <a:t>nDCG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Makes DCG comparable across queries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438400"/>
            <a:ext cx="2717800" cy="69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5029200"/>
            <a:ext cx="20955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Entity Search Track at SemSearch 2010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Ad-hoc Object Retrieval task</a:t>
            </a:r>
          </a:p>
          <a:p>
            <a:pPr lvl="1"/>
            <a:r>
              <a:rPr lang="en-US" dirty="0" smtClean="0"/>
              <a:t>Queries where the user is looking for a single real world object or a class of objects with certain characteristics</a:t>
            </a:r>
          </a:p>
          <a:p>
            <a:pPr lvl="1"/>
            <a:r>
              <a:rPr lang="en-US" dirty="0" smtClean="0"/>
              <a:t>Pound et al. Ad-hoc Object Retrieval in the Web of Data, WWW 2010.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Originating at SemSearch’09</a:t>
            </a:r>
          </a:p>
          <a:p>
            <a:pPr lvl="1"/>
            <a:r>
              <a:rPr lang="en-US" dirty="0" smtClean="0"/>
              <a:t>plenary discussion on the lack of evaluation in semantic search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Organizing committee</a:t>
            </a:r>
          </a:p>
          <a:p>
            <a:pPr lvl="1"/>
            <a:r>
              <a:rPr lang="en-US" dirty="0" smtClean="0"/>
              <a:t>Harry </a:t>
            </a:r>
            <a:r>
              <a:rPr lang="en-US" dirty="0" err="1" smtClean="0"/>
              <a:t>Halpin</a:t>
            </a:r>
            <a:r>
              <a:rPr lang="en-US" dirty="0" smtClean="0"/>
              <a:t>, Daniel </a:t>
            </a:r>
            <a:r>
              <a:rPr lang="en-US" dirty="0" err="1" smtClean="0"/>
              <a:t>Herzig</a:t>
            </a:r>
            <a:r>
              <a:rPr lang="en-US" dirty="0" smtClean="0"/>
              <a:t>, Peter Mika, Jeff Pound, Henry Thompson, </a:t>
            </a:r>
            <a:r>
              <a:rPr lang="en-US" dirty="0" err="1" smtClean="0"/>
              <a:t>Thanh</a:t>
            </a:r>
            <a:r>
              <a:rPr lang="en-US" dirty="0" smtClean="0"/>
              <a:t> Tran </a:t>
            </a:r>
            <a:r>
              <a:rPr lang="en-US" dirty="0" err="1" smtClean="0"/>
              <a:t>Duc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Queries: what type?</a:t>
            </a:r>
          </a:p>
        </p:txBody>
      </p:sp>
      <p:sp>
        <p:nvSpPr>
          <p:cNvPr id="123907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Manual classification of queries in a real-world web search query log (N=300)</a:t>
            </a: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Limited direct value in solving attribute or relation queries</a:t>
            </a:r>
          </a:p>
          <a:p>
            <a:pPr lvl="1"/>
            <a:r>
              <a:rPr lang="en-US" sz="2000" dirty="0" smtClean="0"/>
              <a:t>Caveats: users don’t enter these queries because they know we don’t solve them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66800" y="2590800"/>
          <a:ext cx="7162800" cy="2762373"/>
        </p:xfrm>
        <a:graphic>
          <a:graphicData uri="http://schemas.openxmlformats.org/drawingml/2006/table">
            <a:tbl>
              <a:tblPr/>
              <a:tblGrid>
                <a:gridCol w="2387600"/>
                <a:gridCol w="1469292"/>
                <a:gridCol w="3305908"/>
              </a:tblGrid>
              <a:tr h="3244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Query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Percent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Example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44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Entity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40.60%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starbucks palo alto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244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Type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12.13%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plumbers barcelona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4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Attribute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4.63%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zip code waterville maine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244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Relation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chris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brown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rihanna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78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Other keyword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36.10%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nightlife barcelona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244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Uninterpretable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5.89%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ŸÖÿ≠ÿ±ŸÖ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Yahoo releases a new query set</a:t>
            </a:r>
          </a:p>
          <a:p>
            <a:pPr lvl="1"/>
            <a:r>
              <a:rPr lang="en-US" smtClean="0"/>
              <a:t>Part of the </a:t>
            </a:r>
            <a:r>
              <a:rPr lang="en-US" smtClean="0">
                <a:hlinkClick r:id="rId2"/>
              </a:rPr>
              <a:t>WebScope</a:t>
            </a:r>
            <a:r>
              <a:rPr lang="en-US" smtClean="0"/>
              <a:t> program:  Yahoo! Search Query Log Tiny Sample, version 1.0 </a:t>
            </a:r>
          </a:p>
          <a:p>
            <a:pPr lvl="1"/>
            <a:r>
              <a:rPr lang="en-US" smtClean="0"/>
              <a:t>4.5k queries sampled from the US query log of January, 2009</a:t>
            </a:r>
          </a:p>
          <a:p>
            <a:pPr lvl="1"/>
            <a:r>
              <a:rPr lang="en-US" smtClean="0"/>
              <a:t>Queries asked by at least three different users (privacy reasons)</a:t>
            </a:r>
          </a:p>
          <a:p>
            <a:r>
              <a:rPr lang="en-US" smtClean="0"/>
              <a:t>Selected 42 entity queries of Yahoo dataset per methodology</a:t>
            </a:r>
          </a:p>
          <a:p>
            <a:pPr lvl="1"/>
            <a:r>
              <a:rPr lang="en-US" smtClean="0"/>
              <a:t>“.44 magnum”, “butte, montana”, “american embassy nairobi”</a:t>
            </a:r>
          </a:p>
          <a:p>
            <a:pPr lvl="1"/>
            <a:r>
              <a:rPr lang="en-US" smtClean="0"/>
              <a:t>Simplest form of queries to evaluate</a:t>
            </a:r>
          </a:p>
          <a:p>
            <a:pPr lvl="1"/>
            <a:r>
              <a:rPr lang="en-US" smtClean="0"/>
              <a:t>40.6% of the queries in a web search query log</a:t>
            </a:r>
          </a:p>
          <a:p>
            <a:r>
              <a:rPr lang="en-US" smtClean="0"/>
              <a:t>Added 50 “easy” queries from a Microsoft Live Search log</a:t>
            </a:r>
          </a:p>
          <a:p>
            <a:pPr lvl="1"/>
            <a:r>
              <a:rPr lang="en-US" smtClean="0"/>
              <a:t>Queries that contain named entities per NER</a:t>
            </a:r>
          </a:p>
          <a:p>
            <a:pPr lvl="1"/>
            <a:r>
              <a:rPr lang="en-US" smtClean="0"/>
              <a:t>Queries asked by at least 10 users</a:t>
            </a:r>
          </a:p>
          <a:p>
            <a:r>
              <a:rPr lang="en-US" smtClean="0">
                <a:hlinkClick r:id="rId3"/>
              </a:rPr>
              <a:t>Final set of 92 queries</a:t>
            </a:r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set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Same as Billion Triples Challenge 2009 data set</a:t>
            </a:r>
          </a:p>
          <a:p>
            <a:pPr lvl="1"/>
            <a:r>
              <a:rPr lang="en-US" smtClean="0"/>
              <a:t>Blank nodes are encoded as URIs</a:t>
            </a:r>
          </a:p>
          <a:p>
            <a:r>
              <a:rPr lang="en-US" smtClean="0"/>
              <a:t>A data set combining crawls of multiple semantic search engines</a:t>
            </a:r>
          </a:p>
          <a:p>
            <a:pPr lvl="1"/>
            <a:r>
              <a:rPr lang="en-US" smtClean="0"/>
              <a:t>doesn’t necessarily match the current state of the Web</a:t>
            </a:r>
          </a:p>
          <a:p>
            <a:pPr lvl="1"/>
            <a:r>
              <a:rPr lang="en-US" smtClean="0"/>
              <a:t>doesn’t necessarily match the coverage of any particular search engine</a:t>
            </a:r>
          </a:p>
          <a:p>
            <a:r>
              <a:rPr lang="en-US" smtClean="0">
                <a:hlinkClick r:id="rId2"/>
              </a:rPr>
              <a:t>Final dataset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44004</TotalTime>
  <Words>1081</Words>
  <Application>Microsoft Office PowerPoint</Application>
  <PresentationFormat>On-screen Show (4:3)</PresentationFormat>
  <Paragraphs>277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Evaluation of Semantic Search</vt:lpstr>
      <vt:lpstr>Evaluation in Information Retrieval</vt:lpstr>
      <vt:lpstr>Metrics</vt:lpstr>
      <vt:lpstr>Metrics II.</vt:lpstr>
      <vt:lpstr>Metrics III.</vt:lpstr>
      <vt:lpstr>Entity Search Track at SemSearch 2010</vt:lpstr>
      <vt:lpstr>Queries: what type?</vt:lpstr>
      <vt:lpstr>Queries</vt:lpstr>
      <vt:lpstr>Data set</vt:lpstr>
      <vt:lpstr>Process I.</vt:lpstr>
      <vt:lpstr>Result display</vt:lpstr>
      <vt:lpstr>Process II.</vt:lpstr>
      <vt:lpstr>The Talented Mr. A2QXD8JQK5BVEZ</vt:lpstr>
      <vt:lpstr>Agreement: Fleiss’ Kappa</vt:lpstr>
      <vt:lpstr>Agreement: distribution of judgments</vt:lpstr>
      <vt:lpstr>Results</vt:lpstr>
      <vt:lpstr>Results II.</vt:lpstr>
      <vt:lpstr>Lessons learned</vt:lpstr>
      <vt:lpstr>Follow-up experiments</vt:lpstr>
      <vt:lpstr>Next steps</vt:lpstr>
    </vt:vector>
  </TitlesOfParts>
  <Company>Yahoo!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Search Platform</dc:title>
  <dc:creator>Amit Kumar</dc:creator>
  <cp:lastModifiedBy>Miriam Fernandez</cp:lastModifiedBy>
  <cp:revision>283</cp:revision>
  <dcterms:created xsi:type="dcterms:W3CDTF">2010-11-15T00:21:16Z</dcterms:created>
  <dcterms:modified xsi:type="dcterms:W3CDTF">2010-11-15T18:25:23Z</dcterms:modified>
</cp:coreProperties>
</file>