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9" r:id="rId1"/>
  </p:sldMasterIdLst>
  <p:notesMasterIdLst>
    <p:notesMasterId r:id="rId32"/>
  </p:notesMasterIdLst>
  <p:sldIdLst>
    <p:sldId id="274" r:id="rId2"/>
    <p:sldId id="569" r:id="rId3"/>
    <p:sldId id="592" r:id="rId4"/>
    <p:sldId id="593" r:id="rId5"/>
    <p:sldId id="602" r:id="rId6"/>
    <p:sldId id="594" r:id="rId7"/>
    <p:sldId id="598" r:id="rId8"/>
    <p:sldId id="596" r:id="rId9"/>
    <p:sldId id="597" r:id="rId10"/>
    <p:sldId id="595" r:id="rId11"/>
    <p:sldId id="600" r:id="rId12"/>
    <p:sldId id="601" r:id="rId13"/>
    <p:sldId id="603" r:id="rId14"/>
    <p:sldId id="587" r:id="rId15"/>
    <p:sldId id="588" r:id="rId16"/>
    <p:sldId id="589" r:id="rId17"/>
    <p:sldId id="599" r:id="rId18"/>
    <p:sldId id="615" r:id="rId19"/>
    <p:sldId id="572" r:id="rId20"/>
    <p:sldId id="577" r:id="rId21"/>
    <p:sldId id="578" r:id="rId22"/>
    <p:sldId id="604" r:id="rId23"/>
    <p:sldId id="605" r:id="rId24"/>
    <p:sldId id="606" r:id="rId25"/>
    <p:sldId id="607" r:id="rId26"/>
    <p:sldId id="608" r:id="rId27"/>
    <p:sldId id="612" r:id="rId28"/>
    <p:sldId id="613" r:id="rId29"/>
    <p:sldId id="571" r:id="rId30"/>
    <p:sldId id="53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8000"/>
    <a:srgbClr val="FFFF00"/>
    <a:srgbClr val="2212F6"/>
    <a:srgbClr val="65B9BF"/>
    <a:srgbClr val="FF33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5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4ED6D808-2688-DF40-942D-02F40998E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0A84D-2B3D-2D43-8915-3E63AE190782}" type="slidenum"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1</a:t>
            </a:fld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AA6B3-82F0-E049-BE06-7F8B7231613A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CB8E4-E1AC-234D-A6ED-B601394D043D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Tree structure reduces the possible numbers of query plans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61B77-A50A-594A-8166-23D29B6A1D01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B1C87-5119-7F4C-904D-E1598CE22D6D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In implementation, the artificial document is constructed in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iswc2007.semanticweb.org/papers/645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ingthesemanticweb.com/" TargetMode="External"/><Relationship Id="rId2" Type="http://schemas.openxmlformats.org/officeDocument/2006/relationships/hyperlink" Target="http://www.sindice.com/pdf/sindice-ijmso200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.deri.org/2007/07/sitemapextension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iren.sindice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3505200"/>
            <a:ext cx="4495800" cy="1143000"/>
          </a:xfrm>
          <a:noFill/>
          <a:ln w="9525"/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65" charset="-128"/>
                <a:cs typeface="ＭＳ Ｐゴシック" pitchFamily="-65" charset="-128"/>
              </a:rPr>
              <a:t>Indexing </a:t>
            </a:r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 table per property</a:t>
            </a:r>
          </a:p>
          <a:p>
            <a:r>
              <a:rPr lang="en-US" sz="2400" dirty="0" smtClean="0"/>
              <a:t>Nulls are not stored</a:t>
            </a:r>
          </a:p>
          <a:p>
            <a:r>
              <a:rPr lang="en-US" sz="2400" dirty="0" smtClean="0"/>
              <a:t>Easy to handle multi-valued properties</a:t>
            </a:r>
          </a:p>
          <a:p>
            <a:r>
              <a:rPr lang="en-US" sz="2400" dirty="0" smtClean="0"/>
              <a:t>Only need to read relevant properties</a:t>
            </a:r>
          </a:p>
          <a:p>
            <a:r>
              <a:rPr lang="en-US" sz="2400" dirty="0" smtClean="0"/>
              <a:t>Joins are mostly merge-joins</a:t>
            </a:r>
          </a:p>
          <a:p>
            <a:r>
              <a:rPr lang="en-US" sz="2400" dirty="0" smtClean="0"/>
              <a:t>Materializing paths can speed up frequent path patterns </a:t>
            </a:r>
          </a:p>
          <a:p>
            <a:r>
              <a:rPr lang="en-US" sz="2400" dirty="0" smtClean="0"/>
              <a:t>see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VLDB 2007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181600"/>
          <a:ext cx="254000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“Alice”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“Joe”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5181600"/>
          <a:ext cx="254000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“21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“63”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800600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4800600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48400" y="5181600"/>
          <a:ext cx="2540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72200" y="4800600"/>
            <a:ext cx="1172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IR-style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data as text</a:t>
            </a:r>
          </a:p>
          <a:p>
            <a:pPr lvl="1"/>
            <a:r>
              <a:rPr lang="en-US" dirty="0" smtClean="0"/>
              <a:t>Create virtual documents from data</a:t>
            </a:r>
          </a:p>
          <a:p>
            <a:pPr lvl="1"/>
            <a:r>
              <a:rPr lang="en-US" dirty="0" smtClean="0"/>
              <a:t>One virtual document per </a:t>
            </a:r>
            <a:r>
              <a:rPr lang="en-US" dirty="0" err="1" smtClean="0"/>
              <a:t>subgraph</a:t>
            </a:r>
            <a:r>
              <a:rPr lang="en-US" dirty="0" smtClean="0"/>
              <a:t>, resource or triple</a:t>
            </a:r>
          </a:p>
          <a:p>
            <a:pPr lvl="2"/>
            <a:r>
              <a:rPr lang="en-US" dirty="0" smtClean="0"/>
              <a:t>typically: resource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Key differences to Text Retrieval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RDF data is structured</a:t>
            </a:r>
            <a:endParaRPr lang="en-US" dirty="0" smtClean="0"/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Minimally, queries on property values are required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index</a:t>
            </a:r>
          </a:p>
          <a:p>
            <a:pPr lvl="1"/>
            <a:r>
              <a:rPr lang="en-US" dirty="0" smtClean="0"/>
              <a:t>All words</a:t>
            </a:r>
          </a:p>
          <a:p>
            <a:pPr lvl="1"/>
            <a:r>
              <a:rPr lang="en-US" dirty="0" smtClean="0"/>
              <a:t>Post-fixing</a:t>
            </a:r>
          </a:p>
          <a:p>
            <a:r>
              <a:rPr lang="en-US" dirty="0" smtClean="0"/>
              <a:t>Multiple indexes</a:t>
            </a:r>
          </a:p>
          <a:p>
            <a:pPr lvl="1"/>
            <a:r>
              <a:rPr lang="en-US" dirty="0" smtClean="0"/>
              <a:t>Horizontal indexing</a:t>
            </a:r>
          </a:p>
          <a:p>
            <a:pPr lvl="1"/>
            <a:r>
              <a:rPr lang="en-US" dirty="0" smtClean="0"/>
              <a:t>Vertical indexing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Treat the RDF document simply as a sequence of tokens</a:t>
            </a:r>
          </a:p>
          <a:p>
            <a:r>
              <a:rPr lang="en-US" sz="2800" dirty="0" smtClean="0"/>
              <a:t>Works quite well but no support for querying values for a particular property</a:t>
            </a:r>
          </a:p>
          <a:p>
            <a:pPr lvl="1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3505200"/>
            <a:ext cx="86106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http://www.example.org/peter http://xmlns.com/foaf/0.1/name “Peter Mika” .</a:t>
            </a:r>
          </a:p>
          <a:p>
            <a:r>
              <a:rPr lang="en-US" sz="2000" dirty="0" smtClean="0"/>
              <a:t>http://www.example.org/peter http://xmlns.com/foaf/0.1/age “32” .</a:t>
            </a:r>
          </a:p>
          <a:p>
            <a:r>
              <a:rPr lang="en-US" sz="2000" dirty="0" smtClean="0"/>
              <a:t>http://www.example.org/peter http://www.w3.org/2006/vcard/ns# “Barcelona”.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09600" y="5257800"/>
            <a:ext cx="83058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peter </a:t>
            </a:r>
            <a:r>
              <a:rPr lang="en-US" sz="2800" dirty="0" err="1" smtClean="0"/>
              <a:t>xmlns</a:t>
            </a:r>
            <a:r>
              <a:rPr lang="en-US" sz="2800" dirty="0" smtClean="0"/>
              <a:t> </a:t>
            </a:r>
            <a:r>
              <a:rPr lang="en-US" sz="2800" dirty="0" err="1" smtClean="0"/>
              <a:t>foaf</a:t>
            </a:r>
            <a:r>
              <a:rPr lang="en-US" sz="2800" dirty="0" smtClean="0"/>
              <a:t> name Peter Mika peter </a:t>
            </a:r>
            <a:r>
              <a:rPr lang="en-US" sz="2800" dirty="0" err="1" smtClean="0"/>
              <a:t>xmlns</a:t>
            </a:r>
            <a:r>
              <a:rPr lang="en-US" sz="2800" dirty="0" smtClean="0"/>
              <a:t> </a:t>
            </a:r>
            <a:r>
              <a:rPr lang="en-US" sz="2800" dirty="0" err="1" smtClean="0"/>
              <a:t>foaf</a:t>
            </a:r>
            <a:r>
              <a:rPr lang="en-US" sz="2800" dirty="0" smtClean="0"/>
              <a:t> age 32 peter w3 2006 </a:t>
            </a:r>
            <a:r>
              <a:rPr lang="en-US" sz="2800" dirty="0" err="1" smtClean="0"/>
              <a:t>vcard</a:t>
            </a:r>
            <a:r>
              <a:rPr lang="en-US" sz="2800" dirty="0" smtClean="0"/>
              <a:t> ns Barcelona</a:t>
            </a:r>
          </a:p>
        </p:txBody>
      </p:sp>
      <p:sp>
        <p:nvSpPr>
          <p:cNvPr id="6" name="Down Arrow 5"/>
          <p:cNvSpPr/>
          <p:nvPr/>
        </p:nvSpPr>
        <p:spPr>
          <a:xfrm>
            <a:off x="4648200" y="4724400"/>
            <a:ext cx="609600" cy="533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Post-fixing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can be achieved without any special index structure by ”post-fixing”</a:t>
            </a:r>
          </a:p>
          <a:p>
            <a:pPr lvl="1"/>
            <a:r>
              <a:rPr lang="en-US" dirty="0" smtClean="0"/>
              <a:t>Instead of the term Peter index the term </a:t>
            </a:r>
            <a:r>
              <a:rPr lang="en-US" dirty="0" err="1" smtClean="0"/>
              <a:t>Peter#foaf_name</a:t>
            </a:r>
            <a:endParaRPr lang="en-US" dirty="0" smtClean="0"/>
          </a:p>
          <a:p>
            <a:pPr lvl="1"/>
            <a:r>
              <a:rPr lang="en-US" dirty="0" smtClean="0"/>
              <a:t>Prefix queries are needed to search only for Peter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✗</a:t>
            </a:r>
            <a:r>
              <a:rPr lang="en-US" dirty="0" smtClean="0"/>
              <a:t> Dictionary is number of unique terms per property</a:t>
            </a:r>
          </a:p>
          <a:p>
            <a:pPr lvl="1"/>
            <a:r>
              <a:rPr lang="en-US" dirty="0" smtClean="0"/>
              <a:t>It works well when the number of properties are small</a:t>
            </a:r>
          </a:p>
          <a:p>
            <a:pPr lvl="2"/>
            <a:r>
              <a:rPr lang="en-US" dirty="0" smtClean="0"/>
              <a:t>Example: NER indexing with a small number of types</a:t>
            </a:r>
          </a:p>
          <a:p>
            <a:pPr lvl="1"/>
            <a:r>
              <a:rPr lang="en-US" dirty="0" smtClean="0"/>
              <a:t>RDF has large number of properties: dictionary explodes</a:t>
            </a:r>
          </a:p>
          <a:p>
            <a:pPr lvl="2"/>
            <a:r>
              <a:rPr lang="en-US" dirty="0" err="1" smtClean="0"/>
              <a:t>the_name</a:t>
            </a:r>
            <a:r>
              <a:rPr lang="en-US" dirty="0" smtClean="0"/>
              <a:t>, </a:t>
            </a:r>
            <a:r>
              <a:rPr lang="en-US" dirty="0" err="1" smtClean="0"/>
              <a:t>the_title</a:t>
            </a:r>
            <a:r>
              <a:rPr lang="en-US" dirty="0" smtClean="0"/>
              <a:t>, </a:t>
            </a:r>
            <a:r>
              <a:rPr lang="en-US" dirty="0" err="1" smtClean="0"/>
              <a:t>the_address</a:t>
            </a:r>
            <a:r>
              <a:rPr lang="en-US" dirty="0" smtClean="0"/>
              <a:t>, </a:t>
            </a:r>
            <a:r>
              <a:rPr lang="en-US" dirty="0" err="1" smtClean="0"/>
              <a:t>the_org</a:t>
            </a:r>
            <a:r>
              <a:rPr lang="en-US" dirty="0" smtClean="0"/>
              <a:t>, ….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Horizontal index structure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Two fields (indices): </a:t>
            </a:r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one for terms, one for properties</a:t>
            </a:r>
          </a:p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For each term, store the property on the same position in the property index</a:t>
            </a:r>
          </a:p>
          <a:p>
            <a:pPr lvl="1"/>
            <a:r>
              <a:rPr lang="en-US" sz="2000" dirty="0" smtClean="0"/>
              <a:t>Positions are required even without phrase queries</a:t>
            </a:r>
          </a:p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Query engine needs to support the alignment operator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  Dictionary is number of unique terms + number of properties</a:t>
            </a:r>
          </a:p>
          <a:p>
            <a:pPr>
              <a:buClr>
                <a:srgbClr val="008000"/>
              </a:buClr>
              <a:buFont typeface="Zapf Dingbats" pitchFamily="-65" charset="2"/>
              <a:buChar char="✓"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Occurrences is number of tokens * 2</a:t>
            </a:r>
          </a:p>
          <a:p>
            <a:pPr>
              <a:buFont typeface="Zapf Dingbats" pitchFamily="-65" charset="2"/>
              <a:buChar char="✓"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Tx/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22532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071" t="35771" r="22501" b="41623"/>
          <a:stretch>
            <a:fillRect/>
          </a:stretch>
        </p:blipFill>
        <p:spPr bwMode="auto">
          <a:xfrm>
            <a:off x="838200" y="4876800"/>
            <a:ext cx="762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Vertical index structure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5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One field (index) per property</a:t>
            </a:r>
          </a:p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Positions are not required</a:t>
            </a:r>
          </a:p>
          <a:p>
            <a:pPr lvl="1"/>
            <a:r>
              <a:rPr lang="en-US" sz="2000" dirty="0" smtClean="0"/>
              <a:t>But useful for phrase queries</a:t>
            </a:r>
          </a:p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Query engine needs to support fields</a:t>
            </a:r>
          </a:p>
          <a:p>
            <a:pPr>
              <a:buClr>
                <a:srgbClr val="008000"/>
              </a:buClr>
              <a:buFont typeface="Zapf Dingbats" pitchFamily="-65" charset="2"/>
              <a:buChar char="✓"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Dictionary is number of unique terms</a:t>
            </a:r>
          </a:p>
          <a:p>
            <a:pPr>
              <a:buClr>
                <a:srgbClr val="008000"/>
              </a:buClr>
              <a:buFont typeface="Zapf Dingbats" pitchFamily="-65" charset="2"/>
              <a:buChar char="✓"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Occurrences is number of tokens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✗ 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Number of fields is a problem for merging, query performance</a:t>
            </a:r>
            <a:endParaRPr lang="en-US" sz="24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071" t="60342" r="22501" b="10286"/>
          <a:stretch>
            <a:fillRect/>
          </a:stretch>
        </p:blipFill>
        <p:spPr bwMode="auto">
          <a:xfrm>
            <a:off x="609600" y="4876800"/>
            <a:ext cx="7620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index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Crawling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Data extraction, integration and reasoning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Collection parsing</a:t>
            </a:r>
          </a:p>
          <a:p>
            <a:pPr lvl="1"/>
            <a:r>
              <a:rPr lang="en-US" sz="2400" dirty="0" smtClean="0"/>
              <a:t>language detection</a:t>
            </a:r>
          </a:p>
          <a:p>
            <a:pPr lvl="1"/>
            <a:r>
              <a:rPr lang="en-US" sz="2400" dirty="0" smtClean="0"/>
              <a:t>tokenization</a:t>
            </a:r>
          </a:p>
          <a:p>
            <a:pPr lvl="1"/>
            <a:r>
              <a:rPr lang="en-US" sz="2400" dirty="0" smtClean="0"/>
              <a:t>stemming,</a:t>
            </a:r>
          </a:p>
          <a:p>
            <a:pPr lvl="1"/>
            <a:r>
              <a:rPr lang="en-US" sz="2400" dirty="0" smtClean="0"/>
              <a:t>stop word removal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index construction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For each partition of documents to be indexed</a:t>
            </a:r>
          </a:p>
          <a:p>
            <a:pPr marL="800100" lvl="1" indent="-342900"/>
            <a:r>
              <a:rPr lang="en-US" sz="2000" dirty="0" smtClean="0"/>
              <a:t>Build inverted-index in memory</a:t>
            </a:r>
          </a:p>
          <a:p>
            <a:pPr marL="800100" lvl="1" indent="-342900"/>
            <a:r>
              <a:rPr lang="en-US" sz="2000" dirty="0" smtClean="0"/>
              <a:t>Write out each partition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Merge blocks</a:t>
            </a:r>
          </a:p>
          <a:p>
            <a:pPr marL="800100" lvl="1" indent="-342900"/>
            <a:r>
              <a:rPr lang="en-US" sz="2000" dirty="0" smtClean="0"/>
              <a:t>Merging sorted lists</a:t>
            </a:r>
          </a:p>
          <a:p>
            <a:pPr marL="800100" lvl="1" indent="-342900">
              <a:buNone/>
            </a:pPr>
            <a:endParaRPr lang="en-US" sz="2000" dirty="0" smtClean="0"/>
          </a:p>
          <a:p>
            <a:r>
              <a:rPr lang="en-US" sz="2400" dirty="0" smtClean="0"/>
              <a:t>Encoding and compression techniques reduce the size of the dictionary and posting lists</a:t>
            </a:r>
          </a:p>
          <a:p>
            <a:pPr lvl="1"/>
            <a:r>
              <a:rPr lang="en-US" sz="2000" dirty="0" smtClean="0"/>
              <a:t>Dictionary needs to fit in memory</a:t>
            </a:r>
          </a:p>
          <a:p>
            <a:pPr lvl="1"/>
            <a:r>
              <a:rPr lang="en-US" sz="2000" dirty="0" smtClean="0"/>
              <a:t>Minimize read time from disk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Indexing using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MapReduce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49275" y="1220788"/>
            <a:ext cx="8366125" cy="4865687"/>
          </a:xfrm>
        </p:spPr>
        <p:txBody>
          <a:bodyPr>
            <a:normAutofit/>
          </a:bodyPr>
          <a:lstStyle/>
          <a:p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MapReduce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is the perfect model for building inverted indices</a:t>
            </a:r>
          </a:p>
          <a:p>
            <a:pPr lvl="1"/>
            <a:r>
              <a:rPr lang="en-US" dirty="0" smtClean="0"/>
              <a:t>Map creates (term, {doc1}) pairs</a:t>
            </a:r>
          </a:p>
          <a:p>
            <a:pPr lvl="1"/>
            <a:r>
              <a:rPr lang="en-US" dirty="0" smtClean="0"/>
              <a:t>Reduce collects all docs for the same term: (term, {doc1, doc2…}</a:t>
            </a:r>
          </a:p>
          <a:p>
            <a:pPr lvl="1"/>
            <a:r>
              <a:rPr lang="en-US" dirty="0" smtClean="0"/>
              <a:t>Sub-indices are merged separately</a:t>
            </a:r>
          </a:p>
          <a:p>
            <a:pPr lvl="2"/>
            <a:r>
              <a:rPr lang="en-US" dirty="0" smtClean="0"/>
              <a:t>Term-partitioned indices</a:t>
            </a:r>
          </a:p>
          <a:p>
            <a:r>
              <a:rPr lang="en-US" dirty="0" smtClean="0"/>
              <a:t>Build indices using any IR library</a:t>
            </a:r>
          </a:p>
          <a:p>
            <a:pPr lvl="1"/>
            <a:r>
              <a:rPr lang="en-US" dirty="0" err="1" smtClean="0"/>
              <a:t>Katta</a:t>
            </a:r>
            <a:r>
              <a:rPr lang="en-US" dirty="0" smtClean="0"/>
              <a:t> project for </a:t>
            </a:r>
            <a:r>
              <a:rPr lang="en-US" dirty="0" err="1" smtClean="0"/>
              <a:t>Lucene</a:t>
            </a:r>
            <a:r>
              <a:rPr lang="en-US" dirty="0" smtClean="0"/>
              <a:t> </a:t>
            </a:r>
          </a:p>
          <a:p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goal of indexing is to speed up online querying</a:t>
            </a:r>
          </a:p>
          <a:p>
            <a:pPr lvl="1"/>
            <a:r>
              <a:rPr lang="en-US" dirty="0" smtClean="0"/>
              <a:t>Retrieval needs to be performed in milliseconds</a:t>
            </a:r>
          </a:p>
          <a:p>
            <a:pPr lvl="1"/>
            <a:r>
              <a:rPr lang="en-US" dirty="0" smtClean="0"/>
              <a:t>Without an index, retrieval would require streaming through the collection</a:t>
            </a:r>
          </a:p>
          <a:p>
            <a:r>
              <a:rPr lang="en-US" dirty="0" smtClean="0"/>
              <a:t>Computing static (query independent) ranking features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PageRank</a:t>
            </a:r>
            <a:endParaRPr lang="en-US" dirty="0" smtClean="0"/>
          </a:p>
          <a:p>
            <a:r>
              <a:rPr lang="en-US" dirty="0" smtClean="0"/>
              <a:t>Building specialized data structures (indexes)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Implementation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Mika. Distributed Indexing for Semantic Search.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SemSearch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2010.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Reality is more complex than the textbooks…</a:t>
            </a:r>
          </a:p>
          <a:p>
            <a:pPr lvl="1"/>
            <a:r>
              <a:rPr lang="en-US" dirty="0" smtClean="0"/>
              <a:t>Hashed subject </a:t>
            </a:r>
            <a:r>
              <a:rPr lang="en-US" dirty="0" err="1" smtClean="0"/>
              <a:t>URIs</a:t>
            </a:r>
            <a:r>
              <a:rPr lang="en-US" dirty="0" smtClean="0"/>
              <a:t> using MG4J’s Minimal Perfect Hash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hash function occupies only 307MB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Fits in memory for now, only required for map</a:t>
            </a:r>
          </a:p>
          <a:p>
            <a:pPr lvl="1"/>
            <a:r>
              <a:rPr lang="en-US" dirty="0" smtClean="0"/>
              <a:t>Implemented fields, positions: keys are (field, term) pairs, values are (</a:t>
            </a:r>
            <a:r>
              <a:rPr lang="en-US" dirty="0" err="1" smtClean="0"/>
              <a:t>docid</a:t>
            </a:r>
            <a:r>
              <a:rPr lang="en-US" dirty="0" smtClean="0"/>
              <a:t>, position) pairs</a:t>
            </a:r>
          </a:p>
          <a:p>
            <a:pPr lvl="1"/>
            <a:r>
              <a:rPr lang="en-US" dirty="0" smtClean="0"/>
              <a:t>For each term, documents need to be indexed in increasing order of </a:t>
            </a:r>
            <a:r>
              <a:rPr lang="en-US" dirty="0" err="1" smtClean="0"/>
              <a:t>docid</a:t>
            </a:r>
            <a:endParaRPr lang="en-US" dirty="0" smtClean="0"/>
          </a:p>
          <a:p>
            <a:pPr lvl="2"/>
            <a:r>
              <a:rPr lang="en-US" dirty="0" smtClean="0">
                <a:ea typeface="ＭＳ Ｐゴシック" pitchFamily="-65" charset="-128"/>
              </a:rPr>
              <a:t>Secondary sort by making value part of the key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Increased amount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Implementation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Document frequency needs to be known when starting to write out the posting list</a:t>
            </a:r>
          </a:p>
          <a:p>
            <a:pPr lvl="1"/>
            <a:r>
              <a:rPr lang="en-US" smtClean="0"/>
              <a:t>Introduced dummy occurrences, one for each document</a:t>
            </a:r>
          </a:p>
          <a:p>
            <a:pPr lvl="1"/>
            <a:r>
              <a:rPr lang="en-US" smtClean="0"/>
              <a:t>Set docid to -1 to make sure dummy occurrences come first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Memory problems with unbalanced executions (too many documents for a single term)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Memory problems with large number of indices (index caching)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Trade-offs between how much memory is left for our job vs. memory for the system itself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Example: Semplore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Zhang et al. (IBM China and Shanghai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JiaoTong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Univ.): </a:t>
            </a:r>
            <a:r>
              <a:rPr lang="en-US" altLang="zh-CN" dirty="0" smtClean="0">
                <a:ea typeface="宋体" pitchFamily="-65" charset="-122"/>
                <a:cs typeface="宋体" pitchFamily="-65" charset="-122"/>
                <a:hlinkClick r:id="rId2"/>
              </a:rPr>
              <a:t>Semplore: An IR Approach to Scalable Hybrid Query of Semantic Web Data</a:t>
            </a:r>
            <a:endParaRPr lang="en-US" altLang="zh-CN" dirty="0" smtClean="0">
              <a:ea typeface="宋体" pitchFamily="-65" charset="-122"/>
              <a:cs typeface="宋体" pitchFamily="-65" charset="-122"/>
            </a:endParaRPr>
          </a:p>
          <a:p>
            <a:r>
              <a:rPr lang="en-US" dirty="0" smtClean="0">
                <a:ea typeface="宋体" pitchFamily="-65" charset="-122"/>
                <a:cs typeface="宋体" pitchFamily="-65" charset="-122"/>
              </a:rPr>
              <a:t>Hybrid query capability</a:t>
            </a:r>
          </a:p>
          <a:p>
            <a:pPr lvl="1"/>
            <a:r>
              <a:rPr lang="en-US" altLang="zh-CN" dirty="0" smtClean="0">
                <a:ea typeface="宋体" pitchFamily="-65" charset="-122"/>
                <a:cs typeface="宋体" pitchFamily="-65" charset="-122"/>
              </a:rPr>
              <a:t>Added: virtual “keyword” concepts that can be combined with other formal concepts in ontology</a:t>
            </a:r>
            <a:endParaRPr lang="en-US" dirty="0" smtClean="0">
              <a:ea typeface="宋体" pitchFamily="-65" charset="-122"/>
              <a:cs typeface="宋体" pitchFamily="-65" charset="-122"/>
            </a:endParaRPr>
          </a:p>
          <a:p>
            <a:pPr lvl="1"/>
            <a:r>
              <a:rPr lang="en-US" dirty="0" smtClean="0">
                <a:ea typeface="宋体" pitchFamily="-65" charset="-122"/>
                <a:cs typeface="宋体" pitchFamily="-65" charset="-122"/>
              </a:rPr>
              <a:t>Limited to tree-shaped queries with a single query target</a:t>
            </a:r>
          </a:p>
          <a:p>
            <a:r>
              <a:rPr lang="en-US" dirty="0" smtClean="0">
                <a:ea typeface="宋体" pitchFamily="-65" charset="-122"/>
                <a:cs typeface="宋体" pitchFamily="-65" charset="-122"/>
              </a:rPr>
              <a:t>Efficient indexing by extending an IR engine (</a:t>
            </a:r>
            <a:r>
              <a:rPr lang="en-US" dirty="0" err="1" smtClean="0">
                <a:ea typeface="宋体" pitchFamily="-65" charset="-122"/>
                <a:cs typeface="宋体" pitchFamily="-65" charset="-122"/>
              </a:rPr>
              <a:t>Lucene</a:t>
            </a:r>
            <a:r>
              <a:rPr lang="en-US" dirty="0" smtClean="0">
                <a:ea typeface="宋体" pitchFamily="-65" charset="-122"/>
                <a:cs typeface="宋体" pitchFamily="-65" charset="-122"/>
              </a:rPr>
              <a:t>)</a:t>
            </a:r>
          </a:p>
          <a:p>
            <a:pPr lvl="1"/>
            <a:r>
              <a:rPr lang="en-US" altLang="zh-CN" dirty="0" smtClean="0">
                <a:ea typeface="宋体" pitchFamily="-65" charset="-122"/>
                <a:cs typeface="宋体" pitchFamily="-65" charset="-122"/>
              </a:rPr>
              <a:t>Transform RDF triples to artificial documents with fields and terms</a:t>
            </a:r>
          </a:p>
          <a:p>
            <a:pPr lvl="1"/>
            <a:r>
              <a:rPr lang="en-US" altLang="zh-CN" dirty="0" smtClean="0">
                <a:ea typeface="宋体" pitchFamily="-65" charset="-122"/>
                <a:cs typeface="宋体" pitchFamily="-65" charset="-122"/>
              </a:rPr>
              <a:t>Optimized by the IR engine (e.g. index compression)</a:t>
            </a:r>
          </a:p>
          <a:p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-65" charset="-122"/>
                <a:cs typeface="宋体" pitchFamily="-65" charset="-122"/>
              </a:rPr>
              <a:t>Hybrid Query Capability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5575" cy="500063"/>
          </a:xfrm>
        </p:spPr>
        <p:txBody>
          <a:bodyPr>
            <a:noAutofit/>
          </a:bodyPr>
          <a:lstStyle/>
          <a:p>
            <a:r>
              <a:rPr lang="en-US" altLang="zh-CN" sz="1800" dirty="0" smtClean="0">
                <a:ea typeface="宋体" pitchFamily="-65" charset="-122"/>
                <a:cs typeface="宋体" pitchFamily="-65" charset="-122"/>
              </a:rPr>
              <a:t>Example: Find directors who have directed films that are American films and are about war, and have directed at least one romantic comedy starring both a Best Actor and a Best Actress winner.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09625" y="2362200"/>
            <a:ext cx="7805738" cy="4032250"/>
            <a:chOff x="809625" y="2362200"/>
            <a:chExt cx="7805737" cy="4032250"/>
          </a:xfrm>
        </p:grpSpPr>
        <p:sp>
          <p:nvSpPr>
            <p:cNvPr id="77830" name="Oval 4"/>
            <p:cNvSpPr>
              <a:spLocks noChangeArrowheads="1"/>
            </p:cNvSpPr>
            <p:nvPr/>
          </p:nvSpPr>
          <p:spPr bwMode="auto">
            <a:xfrm>
              <a:off x="1458912" y="4592637"/>
              <a:ext cx="431800" cy="4333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altLang="zh-CN"/>
                <a:t>x</a:t>
              </a:r>
            </a:p>
          </p:txBody>
        </p:sp>
        <p:sp>
          <p:nvSpPr>
            <p:cNvPr id="77831" name="Text Box 5"/>
            <p:cNvSpPr txBox="1">
              <a:spLocks noChangeArrowheads="1"/>
            </p:cNvSpPr>
            <p:nvPr/>
          </p:nvSpPr>
          <p:spPr bwMode="auto">
            <a:xfrm>
              <a:off x="809625" y="4268787"/>
              <a:ext cx="15541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 sz="2000"/>
                <a:t>FilmDirector</a:t>
              </a:r>
            </a:p>
          </p:txBody>
        </p:sp>
        <p:sp>
          <p:nvSpPr>
            <p:cNvPr id="77832" name="Oval 6"/>
            <p:cNvSpPr>
              <a:spLocks noChangeArrowheads="1"/>
            </p:cNvSpPr>
            <p:nvPr/>
          </p:nvSpPr>
          <p:spPr bwMode="auto">
            <a:xfrm>
              <a:off x="3546475" y="3657600"/>
              <a:ext cx="431800" cy="431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altLang="zh-CN"/>
                <a:t>y</a:t>
              </a:r>
              <a:r>
                <a:rPr lang="en-US" altLang="zh-CN" baseline="-25000"/>
                <a:t>1</a:t>
              </a:r>
            </a:p>
          </p:txBody>
        </p:sp>
        <p:sp>
          <p:nvSpPr>
            <p:cNvPr id="77833" name="Line 7"/>
            <p:cNvSpPr>
              <a:spLocks noChangeShapeType="1"/>
            </p:cNvSpPr>
            <p:nvPr/>
          </p:nvSpPr>
          <p:spPr bwMode="auto">
            <a:xfrm flipV="1">
              <a:off x="1890712" y="3944937"/>
              <a:ext cx="1655763" cy="792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4" name="Text Box 8"/>
            <p:cNvSpPr txBox="1">
              <a:spLocks noChangeArrowheads="1"/>
            </p:cNvSpPr>
            <p:nvPr/>
          </p:nvSpPr>
          <p:spPr bwMode="auto">
            <a:xfrm>
              <a:off x="2106612" y="3944937"/>
              <a:ext cx="108267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/>
                <a:t>directs</a:t>
              </a:r>
            </a:p>
          </p:txBody>
        </p:sp>
        <p:sp>
          <p:nvSpPr>
            <p:cNvPr id="77835" name="Line 9"/>
            <p:cNvSpPr>
              <a:spLocks noChangeShapeType="1"/>
            </p:cNvSpPr>
            <p:nvPr/>
          </p:nvSpPr>
          <p:spPr bwMode="auto">
            <a:xfrm>
              <a:off x="1890712" y="4881562"/>
              <a:ext cx="1584325" cy="1223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6" name="Text Box 10"/>
            <p:cNvSpPr txBox="1">
              <a:spLocks noChangeArrowheads="1"/>
            </p:cNvSpPr>
            <p:nvPr/>
          </p:nvSpPr>
          <p:spPr bwMode="auto">
            <a:xfrm>
              <a:off x="2106612" y="5386387"/>
              <a:ext cx="108267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/>
                <a:t>directs</a:t>
              </a:r>
            </a:p>
          </p:txBody>
        </p:sp>
        <p:sp>
          <p:nvSpPr>
            <p:cNvPr id="77837" name="Oval 11"/>
            <p:cNvSpPr>
              <a:spLocks noChangeArrowheads="1"/>
            </p:cNvSpPr>
            <p:nvPr/>
          </p:nvSpPr>
          <p:spPr bwMode="auto">
            <a:xfrm>
              <a:off x="3546475" y="5964237"/>
              <a:ext cx="431800" cy="430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altLang="zh-CN"/>
                <a:t>y</a:t>
              </a:r>
              <a:r>
                <a:rPr lang="en-US" altLang="zh-CN" baseline="-25000"/>
                <a:t>4</a:t>
              </a:r>
            </a:p>
          </p:txBody>
        </p:sp>
        <p:sp>
          <p:nvSpPr>
            <p:cNvPr id="77838" name="Text Box 12"/>
            <p:cNvSpPr txBox="1">
              <a:spLocks noChangeArrowheads="1"/>
            </p:cNvSpPr>
            <p:nvPr/>
          </p:nvSpPr>
          <p:spPr bwMode="auto">
            <a:xfrm>
              <a:off x="5257800" y="5638800"/>
              <a:ext cx="87947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>
                  <a:solidFill>
                    <a:srgbClr val="000099"/>
                  </a:solidFill>
                </a:rPr>
                <a:t>“war”</a:t>
              </a:r>
            </a:p>
          </p:txBody>
        </p:sp>
        <p:sp>
          <p:nvSpPr>
            <p:cNvPr id="77839" name="Text Box 13"/>
            <p:cNvSpPr txBox="1">
              <a:spLocks noChangeArrowheads="1"/>
            </p:cNvSpPr>
            <p:nvPr/>
          </p:nvSpPr>
          <p:spPr bwMode="auto">
            <a:xfrm>
              <a:off x="2895600" y="3200400"/>
              <a:ext cx="1557337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>
                  <a:solidFill>
                    <a:srgbClr val="000099"/>
                  </a:solidFill>
                </a:rPr>
                <a:t>“romantic”</a:t>
              </a:r>
            </a:p>
          </p:txBody>
        </p:sp>
        <p:sp>
          <p:nvSpPr>
            <p:cNvPr id="77840" name="Text Box 14"/>
            <p:cNvSpPr txBox="1">
              <a:spLocks noChangeArrowheads="1"/>
            </p:cNvSpPr>
            <p:nvPr/>
          </p:nvSpPr>
          <p:spPr bwMode="auto">
            <a:xfrm>
              <a:off x="3330575" y="5646737"/>
              <a:ext cx="214705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>
                  <a:solidFill>
                    <a:srgbClr val="000099"/>
                  </a:solidFill>
                </a:rPr>
                <a:t>AmericanFilm </a:t>
              </a:r>
              <a:r>
                <a:rPr lang="en-US" altLang="zh-CN">
                  <a:solidFill>
                    <a:srgbClr val="000099"/>
                  </a:solidFill>
                  <a:latin typeface="cmsy10" pitchFamily="34" charset="0"/>
                </a:rPr>
                <a:t>AND</a:t>
              </a:r>
            </a:p>
          </p:txBody>
        </p:sp>
        <p:sp>
          <p:nvSpPr>
            <p:cNvPr id="77841" name="Oval 15"/>
            <p:cNvSpPr>
              <a:spLocks noChangeArrowheads="1"/>
            </p:cNvSpPr>
            <p:nvPr/>
          </p:nvSpPr>
          <p:spPr bwMode="auto">
            <a:xfrm>
              <a:off x="5994400" y="3009900"/>
              <a:ext cx="431800" cy="431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altLang="zh-CN"/>
                <a:t>y</a:t>
              </a:r>
              <a:r>
                <a:rPr lang="en-US" altLang="zh-CN" baseline="-25000"/>
                <a:t>2</a:t>
              </a:r>
            </a:p>
          </p:txBody>
        </p:sp>
        <p:sp>
          <p:nvSpPr>
            <p:cNvPr id="77842" name="Line 16"/>
            <p:cNvSpPr>
              <a:spLocks noChangeShapeType="1"/>
            </p:cNvSpPr>
            <p:nvPr/>
          </p:nvSpPr>
          <p:spPr bwMode="auto">
            <a:xfrm flipV="1">
              <a:off x="3978275" y="3225800"/>
              <a:ext cx="2016125" cy="647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3" name="Text Box 17"/>
            <p:cNvSpPr txBox="1">
              <a:spLocks noChangeArrowheads="1"/>
            </p:cNvSpPr>
            <p:nvPr/>
          </p:nvSpPr>
          <p:spPr bwMode="auto">
            <a:xfrm>
              <a:off x="4410075" y="3297237"/>
              <a:ext cx="1201737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/>
                <a:t>starring</a:t>
              </a:r>
            </a:p>
          </p:txBody>
        </p:sp>
        <p:sp>
          <p:nvSpPr>
            <p:cNvPr id="77844" name="Text Box 18"/>
            <p:cNvSpPr txBox="1">
              <a:spLocks noChangeArrowheads="1"/>
            </p:cNvSpPr>
            <p:nvPr/>
          </p:nvSpPr>
          <p:spPr bwMode="auto">
            <a:xfrm>
              <a:off x="5562600" y="2362200"/>
              <a:ext cx="2908300" cy="7016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 sz="2000"/>
                <a:t>Best Actor </a:t>
              </a:r>
            </a:p>
            <a:p>
              <a:r>
                <a:rPr lang="en-US" altLang="zh-CN" sz="2000"/>
                <a:t>Academy Award Winner</a:t>
              </a:r>
            </a:p>
          </p:txBody>
        </p:sp>
        <p:sp>
          <p:nvSpPr>
            <p:cNvPr id="77845" name="Line 19"/>
            <p:cNvSpPr>
              <a:spLocks noChangeShapeType="1"/>
            </p:cNvSpPr>
            <p:nvPr/>
          </p:nvSpPr>
          <p:spPr bwMode="auto">
            <a:xfrm>
              <a:off x="3978275" y="4017962"/>
              <a:ext cx="2016125" cy="720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6" name="Text Box 20"/>
            <p:cNvSpPr txBox="1">
              <a:spLocks noChangeArrowheads="1"/>
            </p:cNvSpPr>
            <p:nvPr/>
          </p:nvSpPr>
          <p:spPr bwMode="auto">
            <a:xfrm>
              <a:off x="4410075" y="4089400"/>
              <a:ext cx="1201737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/>
                <a:t>starring</a:t>
              </a:r>
            </a:p>
          </p:txBody>
        </p:sp>
        <p:sp>
          <p:nvSpPr>
            <p:cNvPr id="77847" name="Oval 21"/>
            <p:cNvSpPr>
              <a:spLocks noChangeArrowheads="1"/>
            </p:cNvSpPr>
            <p:nvPr/>
          </p:nvSpPr>
          <p:spPr bwMode="auto">
            <a:xfrm>
              <a:off x="5994400" y="4521200"/>
              <a:ext cx="431800" cy="431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altLang="zh-CN"/>
                <a:t>y</a:t>
              </a:r>
              <a:r>
                <a:rPr lang="en-US" altLang="zh-CN" baseline="-25000"/>
                <a:t>3</a:t>
              </a:r>
            </a:p>
          </p:txBody>
        </p:sp>
        <p:sp>
          <p:nvSpPr>
            <p:cNvPr id="77848" name="Text Box 22"/>
            <p:cNvSpPr txBox="1">
              <a:spLocks noChangeArrowheads="1"/>
            </p:cNvSpPr>
            <p:nvPr/>
          </p:nvSpPr>
          <p:spPr bwMode="auto">
            <a:xfrm>
              <a:off x="5707062" y="3873500"/>
              <a:ext cx="2908300" cy="7016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zh-CN" sz="2000"/>
                <a:t>Best Actress </a:t>
              </a:r>
            </a:p>
            <a:p>
              <a:r>
                <a:rPr lang="en-US" altLang="zh-CN" sz="2000"/>
                <a:t>Academy Award Winner</a:t>
              </a:r>
            </a:p>
          </p:txBody>
        </p:sp>
      </p:grpSp>
      <p:sp>
        <p:nvSpPr>
          <p:cNvPr id="77829" name="TextBox 23"/>
          <p:cNvSpPr txBox="1">
            <a:spLocks noChangeArrowheads="1"/>
          </p:cNvSpPr>
          <p:nvPr/>
        </p:nvSpPr>
        <p:spPr bwMode="auto">
          <a:xfrm>
            <a:off x="6467475" y="6172200"/>
            <a:ext cx="267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© 2007 IBM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-65" charset="-122"/>
                <a:cs typeface="宋体" pitchFamily="-65" charset="-122"/>
              </a:rPr>
              <a:t>Query Evaluation</a:t>
            </a:r>
          </a:p>
        </p:txBody>
      </p:sp>
      <p:sp>
        <p:nvSpPr>
          <p:cNvPr id="79875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85800" y="1776413"/>
            <a:ext cx="7775575" cy="500062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altLang="zh-CN">
                <a:ea typeface="宋体" pitchFamily="-65" charset="-122"/>
                <a:cs typeface="宋体" pitchFamily="-65" charset="-122"/>
              </a:rPr>
              <a:t>Example</a:t>
            </a:r>
          </a:p>
        </p:txBody>
      </p:sp>
      <p:sp>
        <p:nvSpPr>
          <p:cNvPr id="79876" name="Oval 25"/>
          <p:cNvSpPr>
            <a:spLocks noChangeArrowheads="1"/>
          </p:cNvSpPr>
          <p:nvPr/>
        </p:nvSpPr>
        <p:spPr bwMode="auto">
          <a:xfrm>
            <a:off x="1296988" y="4194175"/>
            <a:ext cx="431800" cy="4333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>
                <a:solidFill>
                  <a:srgbClr val="000099"/>
                </a:solidFill>
              </a:rPr>
              <a:t>x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715963" y="3895725"/>
            <a:ext cx="1416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/>
              <a:t>FilmDirector</a:t>
            </a:r>
          </a:p>
        </p:txBody>
      </p:sp>
      <p:sp>
        <p:nvSpPr>
          <p:cNvPr id="79878" name="Oval 27"/>
          <p:cNvSpPr>
            <a:spLocks noChangeArrowheads="1"/>
          </p:cNvSpPr>
          <p:nvPr/>
        </p:nvSpPr>
        <p:spPr bwMode="auto">
          <a:xfrm>
            <a:off x="3384550" y="3259138"/>
            <a:ext cx="431800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/>
              <a:t>y</a:t>
            </a:r>
            <a:r>
              <a:rPr lang="en-US" altLang="zh-CN" baseline="-25000"/>
              <a:t>1</a:t>
            </a:r>
          </a:p>
        </p:txBody>
      </p:sp>
      <p:sp>
        <p:nvSpPr>
          <p:cNvPr id="79879" name="Line 28"/>
          <p:cNvSpPr>
            <a:spLocks noChangeShapeType="1"/>
          </p:cNvSpPr>
          <p:nvPr/>
        </p:nvSpPr>
        <p:spPr bwMode="auto">
          <a:xfrm flipV="1">
            <a:off x="1728788" y="3546475"/>
            <a:ext cx="16557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2019300" y="3594100"/>
            <a:ext cx="931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/>
              <a:t>directs</a:t>
            </a:r>
          </a:p>
        </p:txBody>
      </p:sp>
      <p:sp>
        <p:nvSpPr>
          <p:cNvPr id="79881" name="Line 30"/>
          <p:cNvSpPr>
            <a:spLocks noChangeShapeType="1"/>
          </p:cNvSpPr>
          <p:nvPr/>
        </p:nvSpPr>
        <p:spPr bwMode="auto">
          <a:xfrm>
            <a:off x="1728788" y="4483100"/>
            <a:ext cx="1584325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2" name="Text Box 31"/>
          <p:cNvSpPr txBox="1">
            <a:spLocks noChangeArrowheads="1"/>
          </p:cNvSpPr>
          <p:nvPr/>
        </p:nvSpPr>
        <p:spPr bwMode="auto">
          <a:xfrm>
            <a:off x="2019300" y="5035550"/>
            <a:ext cx="931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/>
              <a:t>directs</a:t>
            </a:r>
          </a:p>
        </p:txBody>
      </p:sp>
      <p:sp>
        <p:nvSpPr>
          <p:cNvPr id="79883" name="Oval 32"/>
          <p:cNvSpPr>
            <a:spLocks noChangeArrowheads="1"/>
          </p:cNvSpPr>
          <p:nvPr/>
        </p:nvSpPr>
        <p:spPr bwMode="auto">
          <a:xfrm>
            <a:off x="3384550" y="5565775"/>
            <a:ext cx="431800" cy="4302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/>
              <a:t>y</a:t>
            </a:r>
            <a:r>
              <a:rPr lang="en-US" altLang="zh-CN" baseline="-25000"/>
              <a:t>4</a:t>
            </a:r>
          </a:p>
        </p:txBody>
      </p:sp>
      <p:sp>
        <p:nvSpPr>
          <p:cNvPr id="79884" name="Text Box 33"/>
          <p:cNvSpPr txBox="1">
            <a:spLocks noChangeArrowheads="1"/>
          </p:cNvSpPr>
          <p:nvPr/>
        </p:nvSpPr>
        <p:spPr bwMode="auto">
          <a:xfrm>
            <a:off x="5184775" y="5178425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/>
              <a:t>“war”</a:t>
            </a: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2878138" y="2730500"/>
            <a:ext cx="1325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/>
              <a:t>“romantic”</a:t>
            </a:r>
          </a:p>
        </p:txBody>
      </p:sp>
      <p:sp>
        <p:nvSpPr>
          <p:cNvPr id="79886" name="Text Box 35"/>
          <p:cNvSpPr txBox="1">
            <a:spLocks noChangeArrowheads="1"/>
          </p:cNvSpPr>
          <p:nvPr/>
        </p:nvSpPr>
        <p:spPr bwMode="auto">
          <a:xfrm>
            <a:off x="3348038" y="5278438"/>
            <a:ext cx="197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/>
              <a:t>AmericanFilm </a:t>
            </a:r>
            <a:r>
              <a:rPr lang="en-US" altLang="zh-CN" sz="2000">
                <a:latin typeface="cmsy10" pitchFamily="34" charset="0"/>
              </a:rPr>
              <a:t>u</a:t>
            </a:r>
          </a:p>
        </p:txBody>
      </p:sp>
      <p:sp>
        <p:nvSpPr>
          <p:cNvPr id="79887" name="Oval 36"/>
          <p:cNvSpPr>
            <a:spLocks noChangeArrowheads="1"/>
          </p:cNvSpPr>
          <p:nvPr/>
        </p:nvSpPr>
        <p:spPr bwMode="auto">
          <a:xfrm>
            <a:off x="5832475" y="2611438"/>
            <a:ext cx="431800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/>
              <a:t>y</a:t>
            </a:r>
            <a:r>
              <a:rPr lang="en-US" altLang="zh-CN" baseline="-25000"/>
              <a:t>2</a:t>
            </a:r>
          </a:p>
        </p:txBody>
      </p:sp>
      <p:sp>
        <p:nvSpPr>
          <p:cNvPr id="79888" name="Line 37"/>
          <p:cNvSpPr>
            <a:spLocks noChangeShapeType="1"/>
          </p:cNvSpPr>
          <p:nvPr/>
        </p:nvSpPr>
        <p:spPr bwMode="auto">
          <a:xfrm flipV="1">
            <a:off x="3816350" y="2827338"/>
            <a:ext cx="2016125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4333875" y="2946400"/>
            <a:ext cx="1030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/>
              <a:t>starring</a:t>
            </a:r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5537200" y="1989138"/>
            <a:ext cx="2635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/>
              <a:t>Best Actor </a:t>
            </a:r>
          </a:p>
          <a:p>
            <a:r>
              <a:rPr lang="en-US" altLang="zh-CN"/>
              <a:t>Academy Award Winner</a:t>
            </a:r>
          </a:p>
        </p:txBody>
      </p:sp>
      <p:sp>
        <p:nvSpPr>
          <p:cNvPr id="79891" name="Line 40"/>
          <p:cNvSpPr>
            <a:spLocks noChangeShapeType="1"/>
          </p:cNvSpPr>
          <p:nvPr/>
        </p:nvSpPr>
        <p:spPr bwMode="auto">
          <a:xfrm>
            <a:off x="3816350" y="3619500"/>
            <a:ext cx="2016125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2" name="Text Box 41"/>
          <p:cNvSpPr txBox="1">
            <a:spLocks noChangeArrowheads="1"/>
          </p:cNvSpPr>
          <p:nvPr/>
        </p:nvSpPr>
        <p:spPr bwMode="auto">
          <a:xfrm>
            <a:off x="4333875" y="3738563"/>
            <a:ext cx="1030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/>
              <a:t>starring</a:t>
            </a:r>
          </a:p>
        </p:txBody>
      </p:sp>
      <p:sp>
        <p:nvSpPr>
          <p:cNvPr id="79893" name="Oval 42"/>
          <p:cNvSpPr>
            <a:spLocks noChangeArrowheads="1"/>
          </p:cNvSpPr>
          <p:nvPr/>
        </p:nvSpPr>
        <p:spPr bwMode="auto">
          <a:xfrm>
            <a:off x="5832475" y="4122738"/>
            <a:ext cx="431800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/>
              <a:t>y</a:t>
            </a:r>
            <a:r>
              <a:rPr lang="en-US" altLang="zh-CN" baseline="-25000"/>
              <a:t>3</a:t>
            </a:r>
          </a:p>
        </p:txBody>
      </p:sp>
      <p:sp>
        <p:nvSpPr>
          <p:cNvPr id="79894" name="Text Box 43"/>
          <p:cNvSpPr txBox="1">
            <a:spLocks noChangeArrowheads="1"/>
          </p:cNvSpPr>
          <p:nvPr/>
        </p:nvSpPr>
        <p:spPr bwMode="auto">
          <a:xfrm>
            <a:off x="5681663" y="3500438"/>
            <a:ext cx="2635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/>
              <a:t>Best Actress </a:t>
            </a:r>
          </a:p>
          <a:p>
            <a:r>
              <a:rPr lang="en-US" altLang="zh-CN"/>
              <a:t>Academy Award Winner</a:t>
            </a:r>
          </a:p>
        </p:txBody>
      </p:sp>
      <p:sp>
        <p:nvSpPr>
          <p:cNvPr id="67628" name="Oval 44"/>
          <p:cNvSpPr>
            <a:spLocks noChangeArrowheads="1"/>
          </p:cNvSpPr>
          <p:nvPr/>
        </p:nvSpPr>
        <p:spPr bwMode="auto">
          <a:xfrm>
            <a:off x="1296988" y="4195763"/>
            <a:ext cx="431800" cy="433387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217488" y="3860800"/>
            <a:ext cx="24590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>
                <a:solidFill>
                  <a:srgbClr val="000099"/>
                </a:solidFill>
              </a:rPr>
              <a:t>s</a:t>
            </a:r>
            <a:r>
              <a:rPr lang="en-US" altLang="zh-CN" baseline="-25000">
                <a:solidFill>
                  <a:srgbClr val="000099"/>
                </a:solidFill>
              </a:rPr>
              <a:t>1</a:t>
            </a:r>
            <a:r>
              <a:rPr lang="en-US" altLang="zh-CN">
                <a:solidFill>
                  <a:srgbClr val="000099"/>
                </a:solidFill>
              </a:rPr>
              <a:t>=(type, FilmDirector)</a:t>
            </a:r>
          </a:p>
        </p:txBody>
      </p:sp>
      <p:sp>
        <p:nvSpPr>
          <p:cNvPr id="67630" name="Line 46"/>
          <p:cNvSpPr>
            <a:spLocks noChangeShapeType="1"/>
          </p:cNvSpPr>
          <p:nvPr/>
        </p:nvSpPr>
        <p:spPr bwMode="auto">
          <a:xfrm flipV="1">
            <a:off x="1728788" y="3548063"/>
            <a:ext cx="1655762" cy="792162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833438" y="3403600"/>
            <a:ext cx="204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⋈ (s</a:t>
            </a:r>
            <a:r>
              <a:rPr lang="en-US" altLang="zh-CN" sz="2000" baseline="-25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1</a:t>
            </a:r>
            <a:r>
              <a:rPr lang="en-US" altLang="zh-CN" sz="2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, </a:t>
            </a:r>
            <a:r>
              <a:rPr lang="en-US" altLang="zh-CN" sz="2000">
                <a:solidFill>
                  <a:srgbClr val="000099"/>
                </a:solidFill>
              </a:rPr>
              <a:t>directs, s</a:t>
            </a:r>
            <a:r>
              <a:rPr lang="en-US" altLang="zh-CN" sz="2000" baseline="-25000">
                <a:solidFill>
                  <a:srgbClr val="000099"/>
                </a:solidFill>
              </a:rPr>
              <a:t>2</a:t>
            </a:r>
            <a:r>
              <a:rPr lang="en-US" altLang="zh-CN" sz="20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67632" name="Oval 48"/>
          <p:cNvSpPr>
            <a:spLocks noChangeArrowheads="1"/>
          </p:cNvSpPr>
          <p:nvPr/>
        </p:nvSpPr>
        <p:spPr bwMode="auto">
          <a:xfrm>
            <a:off x="3384550" y="3259138"/>
            <a:ext cx="431800" cy="433387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1963738" y="2965450"/>
            <a:ext cx="21923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>
                <a:solidFill>
                  <a:srgbClr val="000099"/>
                </a:solidFill>
              </a:rPr>
              <a:t>s</a:t>
            </a:r>
            <a:r>
              <a:rPr lang="en-US" altLang="zh-CN" baseline="-25000">
                <a:solidFill>
                  <a:srgbClr val="000099"/>
                </a:solidFill>
              </a:rPr>
              <a:t>2</a:t>
            </a:r>
            <a:r>
              <a:rPr lang="en-US" altLang="zh-CN">
                <a:solidFill>
                  <a:srgbClr val="000099"/>
                </a:solidFill>
              </a:rPr>
              <a:t>=(text, “romantic”)</a:t>
            </a:r>
          </a:p>
        </p:txBody>
      </p:sp>
      <p:sp>
        <p:nvSpPr>
          <p:cNvPr id="67634" name="Line 50"/>
          <p:cNvSpPr>
            <a:spLocks noChangeShapeType="1"/>
          </p:cNvSpPr>
          <p:nvPr/>
        </p:nvSpPr>
        <p:spPr bwMode="auto">
          <a:xfrm flipV="1">
            <a:off x="3816350" y="2827338"/>
            <a:ext cx="2016125" cy="6477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35" name="Text Box 51"/>
          <p:cNvSpPr txBox="1">
            <a:spLocks noChangeArrowheads="1"/>
          </p:cNvSpPr>
          <p:nvPr/>
        </p:nvSpPr>
        <p:spPr bwMode="auto">
          <a:xfrm>
            <a:off x="3333750" y="2611438"/>
            <a:ext cx="214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⋈ (s</a:t>
            </a:r>
            <a:r>
              <a:rPr lang="en-US" altLang="zh-CN" sz="2000" baseline="-25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2</a:t>
            </a:r>
            <a:r>
              <a:rPr lang="en-US" altLang="zh-CN" sz="2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, </a:t>
            </a:r>
            <a:r>
              <a:rPr lang="en-US" altLang="zh-CN" sz="2000">
                <a:solidFill>
                  <a:srgbClr val="000099"/>
                </a:solidFill>
              </a:rPr>
              <a:t>starring, s</a:t>
            </a:r>
            <a:r>
              <a:rPr lang="en-US" altLang="zh-CN" sz="2000" baseline="-25000">
                <a:solidFill>
                  <a:srgbClr val="000099"/>
                </a:solidFill>
              </a:rPr>
              <a:t>3</a:t>
            </a:r>
            <a:r>
              <a:rPr lang="en-US" altLang="zh-CN" sz="20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67636" name="Text Box 52"/>
          <p:cNvSpPr txBox="1">
            <a:spLocks noChangeArrowheads="1"/>
          </p:cNvSpPr>
          <p:nvPr/>
        </p:nvSpPr>
        <p:spPr bwMode="auto">
          <a:xfrm>
            <a:off x="5040313" y="2244725"/>
            <a:ext cx="22177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>
                <a:solidFill>
                  <a:srgbClr val="000099"/>
                </a:solidFill>
              </a:rPr>
              <a:t>s</a:t>
            </a:r>
            <a:r>
              <a:rPr lang="en-US" altLang="zh-CN" baseline="-25000">
                <a:solidFill>
                  <a:srgbClr val="000099"/>
                </a:solidFill>
              </a:rPr>
              <a:t>3</a:t>
            </a:r>
            <a:r>
              <a:rPr lang="en-US" altLang="zh-CN">
                <a:solidFill>
                  <a:srgbClr val="000099"/>
                </a:solidFill>
              </a:rPr>
              <a:t>=(type, BestActor)</a:t>
            </a:r>
          </a:p>
        </p:txBody>
      </p:sp>
      <p:sp>
        <p:nvSpPr>
          <p:cNvPr id="67637" name="Oval 53"/>
          <p:cNvSpPr>
            <a:spLocks noChangeArrowheads="1"/>
          </p:cNvSpPr>
          <p:nvPr/>
        </p:nvSpPr>
        <p:spPr bwMode="auto">
          <a:xfrm>
            <a:off x="5832475" y="2611438"/>
            <a:ext cx="431800" cy="433387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38" name="Freeform 54"/>
          <p:cNvSpPr>
            <a:spLocks/>
          </p:cNvSpPr>
          <p:nvPr/>
        </p:nvSpPr>
        <p:spPr bwMode="auto">
          <a:xfrm>
            <a:off x="3816350" y="2971800"/>
            <a:ext cx="1944688" cy="600075"/>
          </a:xfrm>
          <a:custGeom>
            <a:avLst/>
            <a:gdLst>
              <a:gd name="T0" fmla="*/ 1944688 w 1225"/>
              <a:gd name="T1" fmla="*/ 0 h 378"/>
              <a:gd name="T2" fmla="*/ 1296988 w 1225"/>
              <a:gd name="T3" fmla="*/ 503238 h 378"/>
              <a:gd name="T4" fmla="*/ 0 w 1225"/>
              <a:gd name="T5" fmla="*/ 576263 h 378"/>
              <a:gd name="T6" fmla="*/ 0 60000 65536"/>
              <a:gd name="T7" fmla="*/ 0 60000 65536"/>
              <a:gd name="T8" fmla="*/ 0 60000 65536"/>
              <a:gd name="T9" fmla="*/ 0 w 1225"/>
              <a:gd name="T10" fmla="*/ 0 h 378"/>
              <a:gd name="T11" fmla="*/ 1225 w 1225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5" h="378">
                <a:moveTo>
                  <a:pt x="1225" y="0"/>
                </a:moveTo>
                <a:cubicBezTo>
                  <a:pt x="1123" y="128"/>
                  <a:pt x="1021" y="256"/>
                  <a:pt x="817" y="317"/>
                </a:cubicBezTo>
                <a:cubicBezTo>
                  <a:pt x="613" y="378"/>
                  <a:pt x="306" y="370"/>
                  <a:pt x="0" y="363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39" name="Text Box 55"/>
          <p:cNvSpPr txBox="1">
            <a:spLocks noChangeArrowheads="1"/>
          </p:cNvSpPr>
          <p:nvPr/>
        </p:nvSpPr>
        <p:spPr bwMode="auto">
          <a:xfrm>
            <a:off x="5397500" y="3187700"/>
            <a:ext cx="2800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2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s</a:t>
            </a:r>
            <a:r>
              <a:rPr lang="en-US" altLang="zh-CN" sz="2000" baseline="-25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2</a:t>
            </a:r>
            <a:r>
              <a:rPr lang="en-US" altLang="zh-CN" sz="2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 = ⋈ (s</a:t>
            </a:r>
            <a:r>
              <a:rPr lang="en-US" altLang="zh-CN" sz="2000" baseline="-25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3</a:t>
            </a:r>
            <a:r>
              <a:rPr lang="en-US" altLang="zh-CN" sz="2000">
                <a:solidFill>
                  <a:srgbClr val="000099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, </a:t>
            </a:r>
            <a:r>
              <a:rPr lang="en-US" altLang="zh-CN" sz="2000">
                <a:solidFill>
                  <a:srgbClr val="000099"/>
                </a:solidFill>
              </a:rPr>
              <a:t>starring</a:t>
            </a:r>
            <a:r>
              <a:rPr lang="en-US" altLang="zh-CN" sz="2000">
                <a:solidFill>
                  <a:srgbClr val="000099"/>
                </a:solidFill>
                <a:ea typeface="Arial" pitchFamily="-65" charset="0"/>
                <a:cs typeface="Arial" pitchFamily="-65" charset="0"/>
              </a:rPr>
              <a:t>¯</a:t>
            </a:r>
            <a:r>
              <a:rPr lang="en-US" altLang="zh-CN" sz="2000">
                <a:solidFill>
                  <a:srgbClr val="000099"/>
                </a:solidFill>
              </a:rPr>
              <a:t>, s</a:t>
            </a:r>
            <a:r>
              <a:rPr lang="en-US" altLang="zh-CN" sz="2000" baseline="-25000">
                <a:solidFill>
                  <a:srgbClr val="000099"/>
                </a:solidFill>
              </a:rPr>
              <a:t>2</a:t>
            </a:r>
            <a:r>
              <a:rPr lang="en-US" altLang="zh-CN" sz="20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67640" name="Line 56"/>
          <p:cNvSpPr>
            <a:spLocks noChangeShapeType="1"/>
          </p:cNvSpPr>
          <p:nvPr/>
        </p:nvSpPr>
        <p:spPr bwMode="auto">
          <a:xfrm>
            <a:off x="3816350" y="3619500"/>
            <a:ext cx="2016125" cy="7207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1" name="Freeform 57"/>
          <p:cNvSpPr>
            <a:spLocks/>
          </p:cNvSpPr>
          <p:nvPr/>
        </p:nvSpPr>
        <p:spPr bwMode="auto">
          <a:xfrm>
            <a:off x="3744913" y="3692525"/>
            <a:ext cx="2087562" cy="719138"/>
          </a:xfrm>
          <a:custGeom>
            <a:avLst/>
            <a:gdLst>
              <a:gd name="T0" fmla="*/ 2087562 w 1315"/>
              <a:gd name="T1" fmla="*/ 719138 h 453"/>
              <a:gd name="T2" fmla="*/ 735012 w 1315"/>
              <a:gd name="T3" fmla="*/ 550863 h 453"/>
              <a:gd name="T4" fmla="*/ 0 w 1315"/>
              <a:gd name="T5" fmla="*/ 0 h 453"/>
              <a:gd name="T6" fmla="*/ 0 60000 65536"/>
              <a:gd name="T7" fmla="*/ 0 60000 65536"/>
              <a:gd name="T8" fmla="*/ 0 60000 65536"/>
              <a:gd name="T9" fmla="*/ 0 w 1315"/>
              <a:gd name="T10" fmla="*/ 0 h 453"/>
              <a:gd name="T11" fmla="*/ 1315 w 1315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53">
                <a:moveTo>
                  <a:pt x="1315" y="453"/>
                </a:moveTo>
                <a:cubicBezTo>
                  <a:pt x="1173" y="435"/>
                  <a:pt x="682" y="422"/>
                  <a:pt x="463" y="347"/>
                </a:cubicBezTo>
                <a:cubicBezTo>
                  <a:pt x="244" y="272"/>
                  <a:pt x="96" y="72"/>
                  <a:pt x="0" y="0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2" name="Oval 58"/>
          <p:cNvSpPr>
            <a:spLocks noChangeArrowheads="1"/>
          </p:cNvSpPr>
          <p:nvPr/>
        </p:nvSpPr>
        <p:spPr bwMode="auto">
          <a:xfrm>
            <a:off x="5832475" y="4124325"/>
            <a:ext cx="431800" cy="433388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3" name="Freeform 59"/>
          <p:cNvSpPr>
            <a:spLocks/>
          </p:cNvSpPr>
          <p:nvPr/>
        </p:nvSpPr>
        <p:spPr bwMode="auto">
          <a:xfrm>
            <a:off x="1800225" y="3692525"/>
            <a:ext cx="1584325" cy="719138"/>
          </a:xfrm>
          <a:custGeom>
            <a:avLst/>
            <a:gdLst>
              <a:gd name="T0" fmla="*/ 1584325 w 998"/>
              <a:gd name="T1" fmla="*/ 0 h 453"/>
              <a:gd name="T2" fmla="*/ 966788 w 998"/>
              <a:gd name="T3" fmla="*/ 522288 h 453"/>
              <a:gd name="T4" fmla="*/ 0 w 998"/>
              <a:gd name="T5" fmla="*/ 719138 h 453"/>
              <a:gd name="T6" fmla="*/ 0 60000 65536"/>
              <a:gd name="T7" fmla="*/ 0 60000 65536"/>
              <a:gd name="T8" fmla="*/ 0 60000 65536"/>
              <a:gd name="T9" fmla="*/ 0 w 998"/>
              <a:gd name="T10" fmla="*/ 0 h 453"/>
              <a:gd name="T11" fmla="*/ 998 w 998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453">
                <a:moveTo>
                  <a:pt x="998" y="0"/>
                </a:moveTo>
                <a:cubicBezTo>
                  <a:pt x="933" y="55"/>
                  <a:pt x="775" y="254"/>
                  <a:pt x="609" y="329"/>
                </a:cubicBezTo>
                <a:cubicBezTo>
                  <a:pt x="443" y="404"/>
                  <a:pt x="127" y="427"/>
                  <a:pt x="0" y="453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4" name="Line 60"/>
          <p:cNvSpPr>
            <a:spLocks noChangeShapeType="1"/>
          </p:cNvSpPr>
          <p:nvPr/>
        </p:nvSpPr>
        <p:spPr bwMode="auto">
          <a:xfrm>
            <a:off x="1728788" y="4483100"/>
            <a:ext cx="1584325" cy="122396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5" name="Oval 61"/>
          <p:cNvSpPr>
            <a:spLocks noChangeArrowheads="1"/>
          </p:cNvSpPr>
          <p:nvPr/>
        </p:nvSpPr>
        <p:spPr bwMode="auto">
          <a:xfrm>
            <a:off x="3384550" y="5564188"/>
            <a:ext cx="431800" cy="433387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6" name="Freeform 62"/>
          <p:cNvSpPr>
            <a:spLocks/>
          </p:cNvSpPr>
          <p:nvPr/>
        </p:nvSpPr>
        <p:spPr bwMode="auto">
          <a:xfrm>
            <a:off x="1728788" y="4627563"/>
            <a:ext cx="1511300" cy="1223962"/>
          </a:xfrm>
          <a:custGeom>
            <a:avLst/>
            <a:gdLst>
              <a:gd name="T0" fmla="*/ 1511300 w 952"/>
              <a:gd name="T1" fmla="*/ 1223962 h 771"/>
              <a:gd name="T2" fmla="*/ 360363 w 952"/>
              <a:gd name="T3" fmla="*/ 720725 h 771"/>
              <a:gd name="T4" fmla="*/ 0 w 952"/>
              <a:gd name="T5" fmla="*/ 0 h 771"/>
              <a:gd name="T6" fmla="*/ 0 60000 65536"/>
              <a:gd name="T7" fmla="*/ 0 60000 65536"/>
              <a:gd name="T8" fmla="*/ 0 60000 65536"/>
              <a:gd name="T9" fmla="*/ 0 w 952"/>
              <a:gd name="T10" fmla="*/ 0 h 771"/>
              <a:gd name="T11" fmla="*/ 952 w 952"/>
              <a:gd name="T12" fmla="*/ 771 h 7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2" h="771">
                <a:moveTo>
                  <a:pt x="952" y="771"/>
                </a:moveTo>
                <a:cubicBezTo>
                  <a:pt x="669" y="676"/>
                  <a:pt x="386" y="582"/>
                  <a:pt x="227" y="454"/>
                </a:cubicBezTo>
                <a:cubicBezTo>
                  <a:pt x="68" y="326"/>
                  <a:pt x="34" y="163"/>
                  <a:pt x="0" y="0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stealth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7" name="AutoShape 63"/>
          <p:cNvSpPr>
            <a:spLocks noChangeArrowheads="1"/>
          </p:cNvSpPr>
          <p:nvPr/>
        </p:nvSpPr>
        <p:spPr bwMode="auto">
          <a:xfrm>
            <a:off x="6084888" y="5013325"/>
            <a:ext cx="2736850" cy="935038"/>
          </a:xfrm>
          <a:prstGeom prst="wedgeRoundRectCallout">
            <a:avLst>
              <a:gd name="adj1" fmla="val -69662"/>
              <a:gd name="adj2" fmla="val -74616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zh-CN" b="1">
                <a:solidFill>
                  <a:srgbClr val="000099"/>
                </a:solidFill>
              </a:rPr>
              <a:t>DFS the tree and conduct the basic operations on AIS.</a:t>
            </a:r>
          </a:p>
        </p:txBody>
      </p:sp>
      <p:sp>
        <p:nvSpPr>
          <p:cNvPr id="79915" name="TextBox 42"/>
          <p:cNvSpPr txBox="1">
            <a:spLocks noChangeArrowheads="1"/>
          </p:cNvSpPr>
          <p:nvPr/>
        </p:nvSpPr>
        <p:spPr bwMode="auto">
          <a:xfrm>
            <a:off x="6467475" y="6172200"/>
            <a:ext cx="267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© 2007 IBM Corporation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0" grpId="0"/>
      <p:bldP spid="67613" grpId="0"/>
      <p:bldP spid="67618" grpId="0"/>
      <p:bldP spid="67622" grpId="0"/>
      <p:bldP spid="67623" grpId="0"/>
      <p:bldP spid="67628" grpId="0" animBg="1"/>
      <p:bldP spid="67629" grpId="0"/>
      <p:bldP spid="67630" grpId="0" animBg="1"/>
      <p:bldP spid="67631" grpId="0"/>
      <p:bldP spid="67632" grpId="0" animBg="1"/>
      <p:bldP spid="67633" grpId="0"/>
      <p:bldP spid="67634" grpId="0" animBg="1"/>
      <p:bldP spid="67635" grpId="0"/>
      <p:bldP spid="67636" grpId="0"/>
      <p:bldP spid="67637" grpId="0" animBg="1"/>
      <p:bldP spid="67638" grpId="0" animBg="1"/>
      <p:bldP spid="67639" grpId="0"/>
      <p:bldP spid="67640" grpId="0" animBg="1"/>
      <p:bldP spid="67641" grpId="0" animBg="1"/>
      <p:bldP spid="67642" grpId="0" animBg="1"/>
      <p:bldP spid="67643" grpId="0" animBg="1"/>
      <p:bldP spid="67644" grpId="0" animBg="1"/>
      <p:bldP spid="67645" grpId="0" animBg="1"/>
      <p:bldP spid="67646" grpId="0" animBg="1"/>
      <p:bldP spid="676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-65" charset="-122"/>
                <a:cs typeface="宋体" pitchFamily="-65" charset="-122"/>
              </a:rPr>
              <a:t>Index Structure: The</a:t>
            </a:r>
            <a:r>
              <a:rPr lang="en-US" altLang="zh-CN" dirty="0" smtClean="0">
                <a:ea typeface="宋体" pitchFamily="-65" charset="-122"/>
                <a:cs typeface="宋体" pitchFamily="-65" charset="-122"/>
              </a:rPr>
              <a:t> Virtual </a:t>
            </a:r>
            <a:r>
              <a:rPr lang="en-US" altLang="zh-CN" dirty="0">
                <a:ea typeface="宋体" pitchFamily="-65" charset="-122"/>
                <a:cs typeface="宋体" pitchFamily="-65" charset="-122"/>
              </a:rPr>
              <a:t>Documents</a:t>
            </a:r>
          </a:p>
        </p:txBody>
      </p:sp>
      <p:graphicFrame>
        <p:nvGraphicFramePr>
          <p:cNvPr id="51297" name="Group 97"/>
          <p:cNvGraphicFramePr>
            <a:graphicFrameLocks noGrp="1"/>
          </p:cNvGraphicFramePr>
          <p:nvPr/>
        </p:nvGraphicFramePr>
        <p:xfrm>
          <a:off x="323850" y="1555750"/>
          <a:ext cx="5976938" cy="4752976"/>
        </p:xfrm>
        <a:graphic>
          <a:graphicData uri="http://schemas.openxmlformats.org/drawingml/2006/table">
            <a:tbl>
              <a:tblPr/>
              <a:tblGrid>
                <a:gridCol w="1441450"/>
                <a:gridCol w="1295400"/>
                <a:gridCol w="3240088"/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Document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Concept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subConOf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Super concepts of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superConOf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Sub concepts of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Terms in textual properties of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Relation 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subRelOf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Super relations of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superRelOf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Sub relations of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Terms in textual properties of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Individual </a:t>
                      </a:r>
                      <a:r>
                        <a:rPr kumimoji="0" lang="en-US" altLang="zh-CN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宋体" charset="-122"/>
                          <a:cs typeface="宋体" charset="-122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Concepts that </a:t>
                      </a:r>
                      <a:r>
                        <a:rPr kumimoji="0" lang="en-US" altLang="zh-CN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宋体" charset="-122"/>
                          <a:cs typeface="宋体" charset="-122"/>
                        </a:rPr>
                        <a:t>i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belongs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subjOf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All relations R that (</a:t>
                      </a:r>
                      <a:r>
                        <a:rPr kumimoji="0" lang="en-US" altLang="zh-CN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宋体" charset="-122"/>
                          <a:cs typeface="宋体" charset="-122"/>
                        </a:rPr>
                        <a:t>i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, R, ?) exists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objOf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All relations R that (?, R, </a:t>
                      </a:r>
                      <a:r>
                        <a:rPr kumimoji="0" lang="en-US" altLang="zh-CN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宋体" charset="-122"/>
                          <a:cs typeface="宋体" charset="-122"/>
                        </a:rPr>
                        <a:t>i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) exists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宋体" charset="-122"/>
                        </a:rPr>
                        <a:t>Terms in textual properties of </a:t>
                      </a:r>
                      <a:r>
                        <a:rPr kumimoji="0" lang="en-US" altLang="zh-CN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宋体" charset="-122"/>
                          <a:cs typeface="宋体" charset="-122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67" name="TextBox 6"/>
          <p:cNvSpPr txBox="1">
            <a:spLocks noChangeArrowheads="1"/>
          </p:cNvSpPr>
          <p:nvPr/>
        </p:nvSpPr>
        <p:spPr bwMode="auto">
          <a:xfrm>
            <a:off x="6467475" y="6172200"/>
            <a:ext cx="267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© 2007 IBM Corporation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-65" charset="-122"/>
                <a:cs typeface="宋体" pitchFamily="-65" charset="-122"/>
              </a:rPr>
              <a:t>Indexing the Artificial Documents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6413"/>
            <a:ext cx="7775575" cy="1581150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>
                <a:ea typeface="宋体" pitchFamily="-65" charset="-122"/>
                <a:cs typeface="宋体" pitchFamily="-65" charset="-122"/>
              </a:rPr>
              <a:t>Feed the artificial documents to existing IR engine</a:t>
            </a:r>
          </a:p>
          <a:p>
            <a:r>
              <a:rPr lang="en-US" altLang="zh-CN">
                <a:ea typeface="宋体" pitchFamily="-65" charset="-122"/>
                <a:cs typeface="宋体" pitchFamily="-65" charset="-122"/>
              </a:rPr>
              <a:t>Reuse existing IR engine to index the data</a:t>
            </a:r>
          </a:p>
          <a:p>
            <a:r>
              <a:rPr lang="en-US" altLang="zh-CN">
                <a:ea typeface="宋体" pitchFamily="-65" charset="-122"/>
                <a:cs typeface="宋体" pitchFamily="-65" charset="-122"/>
              </a:rPr>
              <a:t>The result index structure (logical)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187450" y="3284538"/>
          <a:ext cx="6696075" cy="2595562"/>
        </p:xfrm>
        <a:graphic>
          <a:graphicData uri="http://schemas.openxmlformats.org/presentationml/2006/ole">
            <p:oleObj spid="_x0000_s128002" name="位图图像" r:id="rId5" imgW="5257143" imgH="2038095" progId="PBrush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1913" y="4724400"/>
            <a:ext cx="6927850" cy="1720850"/>
            <a:chOff x="839" y="2976"/>
            <a:chExt cx="4364" cy="1084"/>
          </a:xfrm>
        </p:grpSpPr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1474" y="2976"/>
              <a:ext cx="227" cy="272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2064" y="2976"/>
              <a:ext cx="227" cy="272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2608" y="3384"/>
              <a:ext cx="816" cy="272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3642" y="3275"/>
              <a:ext cx="862" cy="36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839" y="3656"/>
              <a:ext cx="436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zh-CN">
                  <a:solidFill>
                    <a:srgbClr val="000099"/>
                  </a:solidFill>
                </a:rPr>
                <a:t>For a given subject and a relation, all the objects are stored as the </a:t>
              </a:r>
            </a:p>
            <a:p>
              <a:pPr algn="l"/>
              <a:r>
                <a:rPr lang="en-US" altLang="zh-CN">
                  <a:solidFill>
                    <a:srgbClr val="000099"/>
                  </a:solidFill>
                </a:rPr>
                <a:t>subject’s artificial document’s positions.</a:t>
              </a:r>
            </a:p>
          </p:txBody>
        </p:sp>
      </p:grpSp>
      <p:sp>
        <p:nvSpPr>
          <p:cNvPr id="83974" name="TextBox 10"/>
          <p:cNvSpPr txBox="1">
            <a:spLocks noChangeArrowheads="1"/>
          </p:cNvSpPr>
          <p:nvPr/>
        </p:nvSpPr>
        <p:spPr bwMode="auto">
          <a:xfrm>
            <a:off x="6467475" y="6172200"/>
            <a:ext cx="267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© 2007 IBM Corporation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Example: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Sindice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Oren et al.: </a:t>
            </a:r>
            <a:r>
              <a:rPr lang="en-US" smtClean="0">
                <a:ea typeface="ＭＳ Ｐゴシック" pitchFamily="-65" charset="-128"/>
                <a:cs typeface="ＭＳ Ｐゴシック" pitchFamily="-65" charset="-128"/>
                <a:hlinkClick r:id="rId2"/>
              </a:rPr>
              <a:t>Sindice.com: A Document-oriented Lookup Index for Open Linked Data</a:t>
            </a:r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Crawling Linked Data and extracting microformats, RDFa from well-known sources</a:t>
            </a:r>
          </a:p>
          <a:p>
            <a:pPr lvl="1"/>
            <a:r>
              <a:rPr lang="en-US" smtClean="0"/>
              <a:t>Implements politeness policies</a:t>
            </a:r>
          </a:p>
          <a:p>
            <a:pPr lvl="1"/>
            <a:r>
              <a:rPr lang="en-US" smtClean="0"/>
              <a:t>Uses Yahoo BOSS to discover additional sources</a:t>
            </a:r>
          </a:p>
          <a:p>
            <a:pPr lvl="1"/>
            <a:r>
              <a:rPr lang="en-US" smtClean="0"/>
              <a:t>Accepts pings through </a:t>
            </a:r>
            <a:r>
              <a:rPr lang="en-US" smtClean="0">
                <a:hlinkClick r:id="rId3"/>
              </a:rPr>
              <a:t>PingTheSemanticWeb.com</a:t>
            </a:r>
            <a:endParaRPr lang="en-US" smtClean="0"/>
          </a:p>
          <a:p>
            <a:pPr lvl="1"/>
            <a:r>
              <a:rPr lang="en-US" smtClean="0"/>
              <a:t>Supports </a:t>
            </a:r>
            <a:r>
              <a:rPr lang="en-US" smtClean="0">
                <a:hlinkClick r:id="rId4"/>
              </a:rPr>
              <a:t>Semantic Sitemaps</a:t>
            </a:r>
            <a:endParaRPr lang="en-US" smtClean="0"/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Limited reasoning during indexing</a:t>
            </a:r>
          </a:p>
          <a:p>
            <a:pPr lvl="1"/>
            <a:r>
              <a:rPr lang="en-US" smtClean="0"/>
              <a:t>‘Sandboxed’ reasoning: the ontologies of each document are loaded separately into the reasoner</a:t>
            </a:r>
          </a:p>
          <a:p>
            <a:pPr lvl="1"/>
            <a:r>
              <a:rPr lang="en-US" smtClean="0"/>
              <a:t>Inverse-Functional Properties (IFPs) such as email addresses are identified and indexed in a separate index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Sindice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Siren</a:t>
            </a:r>
            <a:r>
              <a:rPr lang="en-US" dirty="0" smtClean="0"/>
              <a:t> indexing engine</a:t>
            </a:r>
          </a:p>
          <a:p>
            <a:pPr lvl="1"/>
            <a:r>
              <a:rPr lang="en-US" dirty="0" smtClean="0"/>
              <a:t>Open source extension to </a:t>
            </a:r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New field type “</a:t>
            </a:r>
            <a:r>
              <a:rPr lang="en-US" dirty="0" err="1" smtClean="0"/>
              <a:t>tuples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Index (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o</a:t>
            </a:r>
            <a:r>
              <a:rPr lang="en-US" dirty="0" smtClean="0"/>
              <a:t>) + (</a:t>
            </a:r>
            <a:r>
              <a:rPr lang="en-US" dirty="0" err="1" smtClean="0"/>
              <a:t>o</a:t>
            </a:r>
            <a:r>
              <a:rPr lang="en-US" dirty="0" smtClean="0"/>
              <a:t>, </a:t>
            </a:r>
            <a:r>
              <a:rPr lang="en-US" dirty="0" err="1" smtClean="0"/>
              <a:t>rdfs:label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dirty="0" smtClean="0"/>
              <a:t>) as (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o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Tokenize </a:t>
            </a:r>
            <a:r>
              <a:rPr lang="en-US" dirty="0" err="1" smtClean="0"/>
              <a:t>URIs</a:t>
            </a:r>
            <a:endParaRPr lang="en-US" dirty="0" smtClean="0"/>
          </a:p>
          <a:p>
            <a:pPr lvl="1"/>
            <a:r>
              <a:rPr lang="en-US" dirty="0" smtClean="0"/>
              <a:t>Expressivity: queries where the subject is the variable, e.g. </a:t>
            </a:r>
          </a:p>
          <a:p>
            <a:pPr lvl="3"/>
            <a:r>
              <a:rPr lang="en-US" dirty="0" smtClean="0"/>
              <a:t>(*, name, "</a:t>
            </a:r>
            <a:r>
              <a:rPr lang="en-US" dirty="0" err="1" smtClean="0"/>
              <a:t>renaud</a:t>
            </a:r>
            <a:r>
              <a:rPr lang="en-US" dirty="0" smtClean="0"/>
              <a:t> </a:t>
            </a:r>
            <a:r>
              <a:rPr lang="en-US" dirty="0" err="1" smtClean="0"/>
              <a:t>delbru</a:t>
            </a:r>
            <a:r>
              <a:rPr lang="en-US" dirty="0" smtClean="0"/>
              <a:t>") AND (*, workplace, </a:t>
            </a:r>
            <a:r>
              <a:rPr lang="en-US" dirty="0" err="1" smtClean="0"/>
              <a:t>deri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Ranking “comparable to TF-IDF” without global features (such as </a:t>
            </a:r>
            <a:r>
              <a:rPr lang="en-US" dirty="0" err="1" smtClean="0"/>
              <a:t>PageRank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Example: 1.5B triples, 4 nodes, ~22 hours of indexing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vs. IR-style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type of indexes you need depend on the query language to support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SPARQL is a highly-expressive SQL-like query language for experts</a:t>
            </a:r>
          </a:p>
          <a:p>
            <a:pPr lvl="1"/>
            <a:r>
              <a:rPr lang="en-US" dirty="0" smtClean="0"/>
              <a:t>End-users are accustomed to keyword queries with very limited structure (see Pound et al. WWW2010)</a:t>
            </a:r>
          </a:p>
          <a:p>
            <a:r>
              <a:rPr lang="en-US" dirty="0" smtClean="0"/>
              <a:t>DB-style indexing </a:t>
            </a:r>
          </a:p>
          <a:p>
            <a:pPr lvl="1"/>
            <a:r>
              <a:rPr lang="en-US" dirty="0" smtClean="0"/>
              <a:t>Support for SPARQL queries</a:t>
            </a:r>
          </a:p>
          <a:p>
            <a:pPr lvl="1"/>
            <a:r>
              <a:rPr lang="en-US" dirty="0" smtClean="0"/>
              <a:t>Optimized for Read/Write workload</a:t>
            </a:r>
          </a:p>
          <a:p>
            <a:r>
              <a:rPr lang="en-US" dirty="0" smtClean="0"/>
              <a:t>IR-style indexing</a:t>
            </a:r>
          </a:p>
          <a:p>
            <a:pPr lvl="1"/>
            <a:r>
              <a:rPr lang="en-US" dirty="0" smtClean="0"/>
              <a:t>Keyword-queries</a:t>
            </a:r>
          </a:p>
          <a:p>
            <a:pPr lvl="1"/>
            <a:r>
              <a:rPr lang="en-US" dirty="0" smtClean="0"/>
              <a:t>Read workload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Example: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Sindice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Sig.ma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	</a:t>
            </a:r>
          </a:p>
        </p:txBody>
      </p:sp>
      <p:sp>
        <p:nvSpPr>
          <p:cNvPr id="157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Sindice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is a Semantic Web Search engine</a:t>
            </a:r>
          </a:p>
          <a:p>
            <a:pPr lvl="1"/>
            <a:r>
              <a:rPr lang="en-US" dirty="0" smtClean="0"/>
              <a:t>Indexing Linked Data and some </a:t>
            </a:r>
            <a:r>
              <a:rPr lang="en-US" dirty="0" err="1" smtClean="0"/>
              <a:t>microformat/RDFa</a:t>
            </a:r>
            <a:r>
              <a:rPr lang="en-US" dirty="0" smtClean="0"/>
              <a:t> data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Uses Yahoo’s BOSS API to find more at query time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-based engine (Siren)</a:t>
            </a:r>
          </a:p>
          <a:p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Sig.ma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: interactive interface for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Sindice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 dirty="0" smtClean="0"/>
              <a:t>Clean up search results by removing irrelevant results and untrustworthy sources</a:t>
            </a:r>
          </a:p>
          <a:p>
            <a:pPr lvl="1"/>
            <a:r>
              <a:rPr lang="en-US" dirty="0" smtClean="0"/>
              <a:t>Share cleaned-up search result pages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DB-style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Index RDF as data</a:t>
            </a:r>
          </a:p>
          <a:p>
            <a:r>
              <a:rPr lang="en-US" dirty="0" smtClean="0"/>
              <a:t>Triple stores: repositories for RDF data </a:t>
            </a:r>
          </a:p>
          <a:p>
            <a:pPr lvl="1"/>
            <a:r>
              <a:rPr lang="en-US" dirty="0" smtClean="0"/>
              <a:t>Sesame, </a:t>
            </a:r>
            <a:r>
              <a:rPr lang="en-US" dirty="0" err="1" smtClean="0"/>
              <a:t>Mulgara</a:t>
            </a:r>
            <a:r>
              <a:rPr lang="en-US" dirty="0" smtClean="0"/>
              <a:t>, Virtuoso, Redland etc.</a:t>
            </a:r>
          </a:p>
          <a:p>
            <a:pPr lvl="1"/>
            <a:r>
              <a:rPr lang="en-US" dirty="0" smtClean="0"/>
              <a:t>Most triple stores can rely on a traditional database backend e.g.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Enjoy all the features of a mature database (query optimizations, compression, security, logging, replication etc.)</a:t>
            </a:r>
          </a:p>
          <a:p>
            <a:pPr lvl="2"/>
            <a:r>
              <a:rPr lang="en-US" dirty="0" smtClean="0"/>
              <a:t>But worse performance than native implementations</a:t>
            </a:r>
          </a:p>
          <a:p>
            <a:r>
              <a:rPr lang="en-US" dirty="0" smtClean="0"/>
              <a:t>Difference to databases</a:t>
            </a:r>
          </a:p>
          <a:p>
            <a:pPr lvl="1"/>
            <a:r>
              <a:rPr lang="en-US" dirty="0" smtClean="0"/>
              <a:t>Schema may not be known in advance and subject to change</a:t>
            </a:r>
          </a:p>
          <a:p>
            <a:pPr lvl="1"/>
            <a:r>
              <a:rPr lang="en-US" dirty="0" smtClean="0"/>
              <a:t>Heterogeneous data </a:t>
            </a:r>
          </a:p>
          <a:p>
            <a:pPr lvl="1"/>
            <a:r>
              <a:rPr lang="en-US" dirty="0" err="1" smtClean="0"/>
              <a:t>Sparsity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Schema-aware layouts</a:t>
            </a:r>
          </a:p>
          <a:p>
            <a:pPr lvl="1"/>
            <a:r>
              <a:rPr lang="en-US" dirty="0" smtClean="0"/>
              <a:t>aka property tables</a:t>
            </a:r>
          </a:p>
          <a:p>
            <a:r>
              <a:rPr lang="en-US" dirty="0" smtClean="0"/>
              <a:t>Triple stores</a:t>
            </a:r>
          </a:p>
          <a:p>
            <a:r>
              <a:rPr lang="en-US" dirty="0" smtClean="0"/>
              <a:t>Vertical partitioning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aware layout (a)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Classical database layout</a:t>
            </a:r>
          </a:p>
          <a:p>
            <a:pPr lvl="1"/>
            <a:r>
              <a:rPr lang="en-US" sz="2400" dirty="0" smtClean="0"/>
              <a:t>One table per class and relation</a:t>
            </a:r>
          </a:p>
          <a:p>
            <a:pPr lvl="1"/>
            <a:r>
              <a:rPr lang="en-US" sz="2400" dirty="0" smtClean="0"/>
              <a:t>Good choice if the schema is known in advance and stable</a:t>
            </a:r>
          </a:p>
          <a:p>
            <a:pPr lvl="1"/>
            <a:r>
              <a:rPr lang="en-US" sz="2400" dirty="0" smtClean="0"/>
              <a:t>Lot’s of </a:t>
            </a:r>
            <a:r>
              <a:rPr lang="en-US" sz="2400" dirty="0" err="1" smtClean="0"/>
              <a:t>NULLs</a:t>
            </a:r>
            <a:r>
              <a:rPr lang="en-US" sz="2400" dirty="0" smtClean="0"/>
              <a:t> if the data is sparse</a:t>
            </a:r>
          </a:p>
          <a:p>
            <a:pPr lvl="1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3886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“Alice”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“21”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“Joe”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“63”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5486400"/>
          <a:ext cx="4572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56359"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</a:tr>
              <a:tr h="354081"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“The life</a:t>
                      </a:r>
                      <a:r>
                        <a:rPr lang="en-US" baseline="0" dirty="0" smtClean="0"/>
                        <a:t> of chimps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</a:tr>
              <a:tr h="356359"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“My</a:t>
                      </a:r>
                      <a:r>
                        <a:rPr lang="en-US" baseline="0" dirty="0" smtClean="0"/>
                        <a:t> life”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5105400"/>
          <a:ext cx="406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aware layout (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Same as </a:t>
            </a:r>
            <a:r>
              <a:rPr lang="en-US" sz="2800" dirty="0" err="1" smtClean="0"/>
              <a:t>I(a</a:t>
            </a:r>
            <a:r>
              <a:rPr lang="en-US" sz="2800" dirty="0" smtClean="0"/>
              <a:t>) but one generic triples table for relations</a:t>
            </a:r>
          </a:p>
          <a:p>
            <a:pPr lvl="1"/>
            <a:r>
              <a:rPr lang="en-US" sz="2400" dirty="0" smtClean="0"/>
              <a:t>Implemented in Jena, Oracle  </a:t>
            </a: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3200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“Alice”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“21”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“Joe”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“63”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5486400"/>
          <a:ext cx="4572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56359"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</a:tr>
              <a:tr h="354081"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“The life</a:t>
                      </a:r>
                      <a:r>
                        <a:rPr lang="en-US" baseline="0" dirty="0" smtClean="0"/>
                        <a:t> of chimps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</a:tr>
              <a:tr h="356359"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“My</a:t>
                      </a:r>
                      <a:r>
                        <a:rPr lang="en-US" baseline="0" dirty="0" smtClean="0"/>
                        <a:t> life”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4572000"/>
          <a:ext cx="4064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table for all triples</a:t>
            </a:r>
          </a:p>
          <a:p>
            <a:pPr lvl="1"/>
            <a:r>
              <a:rPr lang="en-US" dirty="0" smtClean="0"/>
              <a:t>Expensive self-joins</a:t>
            </a:r>
          </a:p>
          <a:p>
            <a:r>
              <a:rPr lang="en-US" dirty="0" smtClean="0"/>
              <a:t>Performance can be improved by</a:t>
            </a:r>
          </a:p>
          <a:p>
            <a:pPr lvl="1"/>
            <a:r>
              <a:rPr lang="en-US" dirty="0" smtClean="0"/>
              <a:t>Indexing all or some combinations of columns </a:t>
            </a:r>
          </a:p>
          <a:p>
            <a:pPr lvl="1"/>
            <a:r>
              <a:rPr lang="en-US" dirty="0" smtClean="0"/>
              <a:t>Dictionary encoding of </a:t>
            </a:r>
            <a:r>
              <a:rPr lang="en-US" dirty="0" err="1" smtClean="0"/>
              <a:t>URIs</a:t>
            </a:r>
            <a:r>
              <a:rPr lang="en-US" dirty="0" smtClean="0"/>
              <a:t> and strings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29200" y="1447800"/>
          <a:ext cx="3810000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“Alice”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“21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“Joe”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“63”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“The life of Chimps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Pub1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“My</a:t>
                      </a:r>
                      <a:r>
                        <a:rPr lang="en-US" baseline="0" dirty="0" smtClean="0"/>
                        <a:t> life”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Pub2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queries in a triple store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1600200"/>
            <a:ext cx="61722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SELECT ?name </a:t>
            </a:r>
          </a:p>
          <a:p>
            <a:r>
              <a:rPr lang="en-US" sz="2800" dirty="0" smtClean="0"/>
              <a:t>WHERE { ?</a:t>
            </a:r>
            <a:r>
              <a:rPr lang="en-US" sz="2800" dirty="0" err="1" smtClean="0"/>
              <a:t>x</a:t>
            </a:r>
            <a:r>
              <a:rPr lang="en-US" sz="2800" dirty="0" smtClean="0"/>
              <a:t> name Person . ?</a:t>
            </a:r>
            <a:r>
              <a:rPr lang="en-US" sz="2800" dirty="0" err="1" smtClean="0"/>
              <a:t>x</a:t>
            </a:r>
            <a:r>
              <a:rPr lang="en-US" sz="2800" dirty="0" smtClean="0"/>
              <a:t> name ?name }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86000" y="3581400"/>
            <a:ext cx="6172200" cy="297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SELECT </a:t>
            </a:r>
            <a:r>
              <a:rPr lang="en-US" sz="2800" dirty="0" err="1" smtClean="0"/>
              <a:t>B.object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FROM triples AS A, triples as B </a:t>
            </a:r>
          </a:p>
          <a:p>
            <a:r>
              <a:rPr lang="en-US" sz="2800" dirty="0" smtClean="0"/>
              <a:t>WHERE </a:t>
            </a:r>
            <a:r>
              <a:rPr lang="en-US" sz="2800" dirty="0" err="1" smtClean="0"/>
              <a:t>A.subject</a:t>
            </a:r>
            <a:r>
              <a:rPr lang="en-US" sz="2800" dirty="0" smtClean="0"/>
              <a:t>= </a:t>
            </a:r>
            <a:r>
              <a:rPr lang="en-US" sz="2800" dirty="0" err="1" smtClean="0"/>
              <a:t>B.subject</a:t>
            </a:r>
            <a:r>
              <a:rPr lang="en-US" sz="2800" dirty="0" smtClean="0"/>
              <a:t> AND </a:t>
            </a:r>
            <a:r>
              <a:rPr lang="en-US" sz="2800" dirty="0" err="1" smtClean="0"/>
              <a:t>A.property</a:t>
            </a:r>
            <a:r>
              <a:rPr lang="en-US" sz="2800" dirty="0" smtClean="0"/>
              <a:t>= “type” AND </a:t>
            </a:r>
            <a:r>
              <a:rPr lang="en-US" sz="2800" dirty="0" err="1" smtClean="0"/>
              <a:t>A.object</a:t>
            </a:r>
            <a:r>
              <a:rPr lang="en-US" sz="2800" dirty="0" smtClean="0"/>
              <a:t>= “Person” AND </a:t>
            </a:r>
            <a:r>
              <a:rPr lang="en-US" sz="2800" dirty="0" err="1" smtClean="0"/>
              <a:t>B.predicate</a:t>
            </a:r>
            <a:r>
              <a:rPr lang="en-US" sz="2800" dirty="0" smtClean="0"/>
              <a:t>= “name”;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057400"/>
            <a:ext cx="2254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SPARQL query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876800"/>
            <a:ext cx="1644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SQL query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|12.6|0.8|20.6|0.5|18.3|1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44005</TotalTime>
  <Words>1810</Words>
  <Application>Microsoft Office PowerPoint</Application>
  <PresentationFormat>On-screen Show (4:3)</PresentationFormat>
  <Paragraphs>408</Paragraphs>
  <Slides>30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位图图像</vt:lpstr>
      <vt:lpstr>Indexing </vt:lpstr>
      <vt:lpstr>Indexing</vt:lpstr>
      <vt:lpstr>DB vs. IR-style indexing</vt:lpstr>
      <vt:lpstr>DB-style indexing</vt:lpstr>
      <vt:lpstr>Table layouts</vt:lpstr>
      <vt:lpstr>Schema aware layout (a)</vt:lpstr>
      <vt:lpstr>Schema aware layout (b)</vt:lpstr>
      <vt:lpstr>Triple stores</vt:lpstr>
      <vt:lpstr>Resolving queries in a triple store</vt:lpstr>
      <vt:lpstr>Vertical partitioning</vt:lpstr>
      <vt:lpstr>IR-style indexing</vt:lpstr>
      <vt:lpstr>Virtual documents</vt:lpstr>
      <vt:lpstr>All words</vt:lpstr>
      <vt:lpstr>Post-fixing</vt:lpstr>
      <vt:lpstr> Horizontal index structure</vt:lpstr>
      <vt:lpstr> Vertical index structure</vt:lpstr>
      <vt:lpstr>Inverted index construction</vt:lpstr>
      <vt:lpstr>Inverted index construction II.</vt:lpstr>
      <vt:lpstr>Indexing using MapReduce</vt:lpstr>
      <vt:lpstr>Implementation</vt:lpstr>
      <vt:lpstr>Implementation</vt:lpstr>
      <vt:lpstr>Example: Semplore</vt:lpstr>
      <vt:lpstr>Hybrid Query Capability</vt:lpstr>
      <vt:lpstr>Query Evaluation</vt:lpstr>
      <vt:lpstr>Index Structure: The Virtual Documents</vt:lpstr>
      <vt:lpstr>Indexing the Artificial Documents</vt:lpstr>
      <vt:lpstr>Example: Sindice</vt:lpstr>
      <vt:lpstr>Sindice</vt:lpstr>
      <vt:lpstr>Demo</vt:lpstr>
      <vt:lpstr>Example: Sindice and Sig.ma </vt:lpstr>
    </vt:vector>
  </TitlesOfParts>
  <Company>Yahoo!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Search Platform</dc:title>
  <dc:creator>Amit Kumar</dc:creator>
  <cp:lastModifiedBy>Miriam Fernandez</cp:lastModifiedBy>
  <cp:revision>283</cp:revision>
  <dcterms:created xsi:type="dcterms:W3CDTF">2010-11-15T00:21:16Z</dcterms:created>
  <dcterms:modified xsi:type="dcterms:W3CDTF">2010-11-15T18:20:20Z</dcterms:modified>
</cp:coreProperties>
</file>